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3" r:id="rId11"/>
    <p:sldId id="265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erriweather" panose="00000500000000000000" pitchFamily="2" charset="0"/>
      <p:regular r:id="rId29"/>
      <p:bold r:id="rId30"/>
      <p:italic r:id="rId31"/>
      <p:boldItalic r:id="rId32"/>
    </p:embeddedFont>
    <p:embeddedFont>
      <p:font typeface="Merriweather Light" panose="00000400000000000000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6Q02n4Vsepu6Gm35I5Mb/WbdLC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sha Avanessian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6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fbc859c5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efbc859c5a_0_68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efbc859c5a_0_68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14caa0bb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14caa0bb3_0_55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14caa0bb3_0_55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014caa0bb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1014caa0bb3_0_80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1014caa0bb3_0_80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14caa0bb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1014caa0bb3_0_89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g1014caa0bb3_0_89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01b76d7f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101b76d7fe4_0_0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101b76d7fe4_0_0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1b76d7fe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101b76d7fe4_0_1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g101b76d7fe4_0_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1b76d7fe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101b76d7fe4_0_19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101b76d7fe4_0_19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01b76d7fe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g101b76d7fe4_0_63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0" name="Google Shape;480;g101b76d7fe4_0_63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01b76d7fe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101b76d7fe4_0_7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8" name="Google Shape;508;g101b76d7fe4_0_7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1b76d7fe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101b76d7fe4_0_8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g101b76d7fe4_0_8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01b76d7fe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101b76d7fe4_0_95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101b76d7fe4_0_95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fbaa61587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fbaa61587a_0_3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gfbaa61587a_0_3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[Unemployment stats]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[Job opening and posting stats]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[Mass transit ridership stats]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[Small business foot traffic stats]</a:t>
            </a: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0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fbc859c5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efbc859c5a_0_157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efbc859c5a_0_157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fbc859c5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efbc859c5a_0_11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efbc859c5a_0_1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ged9ab33981_0_4"/>
          <p:cNvPicPr preferRelativeResize="0"/>
          <p:nvPr/>
        </p:nvPicPr>
        <p:blipFill rotWithShape="1">
          <a:blip r:embed="rId2">
            <a:alphaModFix/>
          </a:blip>
          <a:srcRect t="3064" b="13406"/>
          <a:stretch/>
        </p:blipFill>
        <p:spPr>
          <a:xfrm>
            <a:off x="0" y="0"/>
            <a:ext cx="9223427" cy="7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ed9ab33981_0_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525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9pPr>
          </a:lstStyle>
          <a:p>
            <a:endParaRPr/>
          </a:p>
        </p:txBody>
      </p:sp>
      <p:sp>
        <p:nvSpPr>
          <p:cNvPr id="16" name="Google Shape;16;ged9ab33981_0_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25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9pPr>
          </a:lstStyle>
          <a:p>
            <a:endParaRPr/>
          </a:p>
        </p:txBody>
      </p:sp>
      <p:sp>
        <p:nvSpPr>
          <p:cNvPr id="17" name="Google Shape;17;ged9ab33981_0_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ged9ab33981_0_4"/>
          <p:cNvSpPr/>
          <p:nvPr/>
        </p:nvSpPr>
        <p:spPr>
          <a:xfrm rot="10800000" flipH="1">
            <a:off x="-96675" y="-37775"/>
            <a:ext cx="9320175" cy="107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ged9ab33981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93" y="107176"/>
            <a:ext cx="2123605" cy="8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d9ab33981_0_30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725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ged9ab33981_0_3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d9ab33981_0_33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ed9ab33981_0_33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75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9pPr>
          </a:lstStyle>
          <a:p>
            <a:endParaRPr/>
          </a:p>
        </p:txBody>
      </p:sp>
      <p:sp>
        <p:nvSpPr>
          <p:cNvPr id="65" name="Google Shape;65;ged9ab33981_0_33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75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ged9ab33981_0_3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6925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34290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ged9ab33981_0_3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d9ab33981_0_39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725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70" name="Google Shape;70;ged9ab33981_0_3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d9ab33981_0_42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525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ged9ab33981_0_42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525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ged9ab33981_0_4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d9ab33981_0_4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gfbaa61587a_0_8"/>
          <p:cNvPicPr preferRelativeResize="0"/>
          <p:nvPr/>
        </p:nvPicPr>
        <p:blipFill rotWithShape="1">
          <a:blip r:embed="rId2">
            <a:alphaModFix/>
          </a:blip>
          <a:srcRect t="3065" b="13406"/>
          <a:stretch/>
        </p:blipFill>
        <p:spPr>
          <a:xfrm>
            <a:off x="0" y="0"/>
            <a:ext cx="9223427" cy="7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gfbaa61587a_0_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525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9pPr>
          </a:lstStyle>
          <a:p>
            <a:endParaRPr/>
          </a:p>
        </p:txBody>
      </p:sp>
      <p:sp>
        <p:nvSpPr>
          <p:cNvPr id="23" name="Google Shape;23;gfbaa61587a_0_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25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9pPr>
          </a:lstStyle>
          <a:p>
            <a:endParaRPr/>
          </a:p>
        </p:txBody>
      </p:sp>
      <p:sp>
        <p:nvSpPr>
          <p:cNvPr id="24" name="Google Shape;24;gfbaa61587a_0_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Google Shape;25;gfbaa61587a_0_8"/>
          <p:cNvSpPr/>
          <p:nvPr/>
        </p:nvSpPr>
        <p:spPr>
          <a:xfrm rot="10800000" flipH="1">
            <a:off x="-96675" y="-37775"/>
            <a:ext cx="9320175" cy="107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gfbaa61587a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93" y="254030"/>
            <a:ext cx="2123605" cy="54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gfbaa61587a_0_23"/>
          <p:cNvPicPr preferRelativeResize="0"/>
          <p:nvPr/>
        </p:nvPicPr>
        <p:blipFill rotWithShape="1">
          <a:blip r:embed="rId2">
            <a:alphaModFix/>
          </a:blip>
          <a:srcRect t="7191" b="7199"/>
          <a:stretch/>
        </p:blipFill>
        <p:spPr>
          <a:xfrm>
            <a:off x="0" y="0"/>
            <a:ext cx="9223427" cy="7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gfbaa61587a_0_2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525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Merriweather"/>
              <a:buNone/>
              <a:defRPr sz="3525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5175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gfbaa61587a_0_2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25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gfbaa61587a_0_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Google Shape;32;gfbaa61587a_0_23"/>
          <p:cNvSpPr/>
          <p:nvPr/>
        </p:nvSpPr>
        <p:spPr>
          <a:xfrm rot="10800000" flipH="1">
            <a:off x="-96675" y="-37775"/>
            <a:ext cx="9320175" cy="107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gfbaa61587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93" y="254030"/>
            <a:ext cx="2123605" cy="54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ed9ab33981_0_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ed9ab33981_0_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ed9ab33981_0_4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ed9ab33981_0_4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028700" lvl="2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371600" lvl="3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1714500" lvl="4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057400" lvl="5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400300" lvl="6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743200" lvl="7" indent="-2571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3086100" lvl="8" indent="-257175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ed9ab33981_0_4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ged9ab33981_0_4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ed9ab33981_0_4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ed9ab33981_0_11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25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ged9ab33981_0_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ed9ab33981_0_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ed9ab33981_0_1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ged9ab33981_0_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d9ab33981_0_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ed9ab33981_0_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" name="Google Shape;53;ged9ab33981_0_1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ged9ab33981_0_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d9ab33981_0_26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ged9ab33981_0_26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ged9ab33981_0_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d9ab33981_0_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ged9ab33981_0_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ged9ab33981_0_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41.jpg"/><Relationship Id="rId21" Type="http://schemas.openxmlformats.org/officeDocument/2006/relationships/image" Target="../media/image59.jp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4.jp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24" Type="http://schemas.openxmlformats.org/officeDocument/2006/relationships/image" Target="../media/image62.jp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23" Type="http://schemas.openxmlformats.org/officeDocument/2006/relationships/image" Target="../media/image61.jpg"/><Relationship Id="rId10" Type="http://schemas.openxmlformats.org/officeDocument/2006/relationships/image" Target="../media/image48.jpg"/><Relationship Id="rId19" Type="http://schemas.openxmlformats.org/officeDocument/2006/relationships/image" Target="../media/image57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Relationship Id="rId22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fnyc.org/research/return-to-office-survey-june-2021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hyperlink" Target="https://pfnyc.org/research/signs-of-progress/" TargetMode="External"/><Relationship Id="rId4" Type="http://schemas.openxmlformats.org/officeDocument/2006/relationships/hyperlink" Target="https://pfnyc.org/research/a-call-for-action-and-collabora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3">
            <a:alphaModFix/>
          </a:blip>
          <a:srcRect t="26637"/>
          <a:stretch/>
        </p:blipFill>
        <p:spPr>
          <a:xfrm>
            <a:off x="-894945" y="1031133"/>
            <a:ext cx="11284085" cy="614788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/>
          <p:nvPr/>
        </p:nvSpPr>
        <p:spPr>
          <a:xfrm>
            <a:off x="-894945" y="1031133"/>
            <a:ext cx="11284085" cy="6070058"/>
          </a:xfrm>
          <a:prstGeom prst="rect">
            <a:avLst/>
          </a:prstGeom>
          <a:solidFill>
            <a:srgbClr val="020202">
              <a:alpha val="37254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431756" y="3001941"/>
            <a:ext cx="7763850" cy="134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300"/>
            </a:pPr>
            <a:r>
              <a:rPr lang="en-US" sz="3525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The Partnership for New York City </a:t>
            </a:r>
            <a:endParaRPr sz="3525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431756" y="3756797"/>
            <a:ext cx="6534675" cy="79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 sz="1650">
                <a:solidFill>
                  <a:schemeClr val="lt1"/>
                </a:solidFill>
              </a:rPr>
              <a:t>Advancing New York's standing a global center of economic opportunity, upward mobility and innovation.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0DC31-BA0B-4977-82A9-8331A158B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343"/>
            <a:ext cx="3162741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4578281" y="0"/>
            <a:ext cx="4663125" cy="6857996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99" name="Google Shape;199;p6"/>
          <p:cNvSpPr txBox="1">
            <a:spLocks noGrp="1"/>
          </p:cNvSpPr>
          <p:nvPr>
            <p:ph type="title"/>
          </p:nvPr>
        </p:nvSpPr>
        <p:spPr>
          <a:xfrm>
            <a:off x="628650" y="1243324"/>
            <a:ext cx="394335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ctr" anchorCtr="0">
            <a:noAutofit/>
          </a:bodyPr>
          <a:lstStyle/>
          <a:p>
            <a:pPr>
              <a:lnSpc>
                <a:spcPct val="100000"/>
              </a:lnSpc>
              <a:buSzPts val="4400"/>
            </a:pPr>
            <a:r>
              <a:rPr lang="en-US" sz="1200" b="1" dirty="0"/>
              <a:t>KEY PROGRAMS</a:t>
            </a:r>
            <a:endParaRPr sz="1200" b="1" dirty="0"/>
          </a:p>
          <a:p>
            <a:pPr>
              <a:lnSpc>
                <a:spcPct val="100000"/>
              </a:lnSpc>
              <a:buSzPts val="4400"/>
            </a:pPr>
            <a:endParaRPr sz="1200" b="1" dirty="0"/>
          </a:p>
          <a:p>
            <a:pPr>
              <a:lnSpc>
                <a:spcPct val="100000"/>
              </a:lnSpc>
              <a:buSzPts val="4400"/>
            </a:pPr>
            <a:r>
              <a:rPr lang="en-US" dirty="0"/>
              <a:t>Career Discovery Week</a:t>
            </a:r>
            <a:endParaRPr dirty="0"/>
          </a:p>
        </p:txBody>
      </p:sp>
      <p:sp>
        <p:nvSpPr>
          <p:cNvPr id="200" name="Google Shape;200;p6"/>
          <p:cNvSpPr txBox="1">
            <a:spLocks noGrp="1"/>
          </p:cNvSpPr>
          <p:nvPr>
            <p:ph type="body" idx="1"/>
          </p:nvPr>
        </p:nvSpPr>
        <p:spPr>
          <a:xfrm>
            <a:off x="648135" y="2679682"/>
            <a:ext cx="36387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dk1"/>
                </a:solidFill>
              </a:rPr>
              <a:t>Introducing students to NYC employers and professional work settings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 sz="2000" dirty="0">
                <a:solidFill>
                  <a:schemeClr val="dk1"/>
                </a:solidFill>
              </a:rPr>
              <a:t>6,000+ NYC 10th graders paired with 180 member companies 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5312557"/>
            <a:ext cx="1401113" cy="63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6"/>
          <p:cNvGrpSpPr/>
          <p:nvPr/>
        </p:nvGrpSpPr>
        <p:grpSpPr>
          <a:xfrm>
            <a:off x="5846893" y="2181809"/>
            <a:ext cx="274493" cy="2261723"/>
            <a:chOff x="10762683" y="2924779"/>
            <a:chExt cx="365990" cy="3015630"/>
          </a:xfrm>
        </p:grpSpPr>
        <p:grpSp>
          <p:nvGrpSpPr>
            <p:cNvPr id="203" name="Google Shape;203;p6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04" name="Google Shape;204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06" name="Google Shape;206;p6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07" name="Google Shape;207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09" name="Google Shape;209;p6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10" name="Google Shape;210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0124" y="4140626"/>
            <a:ext cx="3010102" cy="200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0157" y="854556"/>
            <a:ext cx="3027732" cy="20983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6"/>
          <p:cNvGrpSpPr/>
          <p:nvPr/>
        </p:nvGrpSpPr>
        <p:grpSpPr>
          <a:xfrm>
            <a:off x="7932884" y="1740461"/>
            <a:ext cx="274493" cy="2261723"/>
            <a:chOff x="10762683" y="2924779"/>
            <a:chExt cx="365990" cy="3015630"/>
          </a:xfrm>
        </p:grpSpPr>
        <p:grpSp>
          <p:nvGrpSpPr>
            <p:cNvPr id="215" name="Google Shape;215;p6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16" name="Google Shape;216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18" name="Google Shape;218;p6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19" name="Google Shape;219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1" name="Google Shape;221;p6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22" name="Google Shape;222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" name="Google Shape;224;p6"/>
          <p:cNvGrpSpPr/>
          <p:nvPr/>
        </p:nvGrpSpPr>
        <p:grpSpPr>
          <a:xfrm>
            <a:off x="8072012" y="3050834"/>
            <a:ext cx="274493" cy="2261723"/>
            <a:chOff x="10762683" y="2924779"/>
            <a:chExt cx="365990" cy="3015630"/>
          </a:xfrm>
        </p:grpSpPr>
        <p:grpSp>
          <p:nvGrpSpPr>
            <p:cNvPr id="225" name="Google Shape;225;p6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26" name="Google Shape;226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8" name="Google Shape;228;p6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29" name="Google Shape;229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31" name="Google Shape;231;p6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32" name="Google Shape;232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234" name="Google Shape;23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89131" y="2422425"/>
            <a:ext cx="2881649" cy="1920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6"/>
          <p:cNvGrpSpPr/>
          <p:nvPr/>
        </p:nvGrpSpPr>
        <p:grpSpPr>
          <a:xfrm rot="-5400000">
            <a:off x="11662372" y="2581610"/>
            <a:ext cx="53405" cy="3171437"/>
            <a:chOff x="3876975" y="2280575"/>
            <a:chExt cx="81425" cy="3942000"/>
          </a:xfrm>
        </p:grpSpPr>
        <p:cxnSp>
          <p:nvCxnSpPr>
            <p:cNvPr id="236" name="Google Shape;236;p6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fbc859c5a_0_68"/>
          <p:cNvSpPr/>
          <p:nvPr/>
        </p:nvSpPr>
        <p:spPr>
          <a:xfrm>
            <a:off x="-91125" y="-97278"/>
            <a:ext cx="4663125" cy="6955277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252" name="Google Shape;252;gefbc859c5a_0_68"/>
          <p:cNvSpPr txBox="1">
            <a:spLocks noGrp="1"/>
          </p:cNvSpPr>
          <p:nvPr>
            <p:ph type="title"/>
          </p:nvPr>
        </p:nvSpPr>
        <p:spPr>
          <a:xfrm>
            <a:off x="4876725" y="1428150"/>
            <a:ext cx="381352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ctr" anchorCtr="0">
            <a:noAutofit/>
          </a:bodyPr>
          <a:lstStyle/>
          <a:p>
            <a:pPr>
              <a:lnSpc>
                <a:spcPct val="100000"/>
              </a:lnSpc>
              <a:buSzPts val="4400"/>
            </a:pPr>
            <a:r>
              <a:rPr lang="en-US" sz="1200" b="1"/>
              <a:t>KEY PROGRAMS</a:t>
            </a:r>
            <a:endParaRPr sz="1200" b="1"/>
          </a:p>
          <a:p>
            <a:pPr>
              <a:lnSpc>
                <a:spcPct val="100000"/>
              </a:lnSpc>
              <a:buSzPts val="4400"/>
            </a:pPr>
            <a:endParaRPr sz="1200" b="1"/>
          </a:p>
          <a:p>
            <a:pPr>
              <a:lnSpc>
                <a:spcPct val="100000"/>
              </a:lnSpc>
              <a:buSzPts val="4400"/>
            </a:pPr>
            <a:r>
              <a:rPr lang="en-US"/>
              <a:t>David Rockefeller Fellows</a:t>
            </a:r>
            <a:endParaRPr/>
          </a:p>
        </p:txBody>
      </p:sp>
      <p:sp>
        <p:nvSpPr>
          <p:cNvPr id="253" name="Google Shape;253;gefbc859c5a_0_68"/>
          <p:cNvSpPr txBox="1">
            <a:spLocks noGrp="1"/>
          </p:cNvSpPr>
          <p:nvPr>
            <p:ph type="body" idx="1"/>
          </p:nvPr>
        </p:nvSpPr>
        <p:spPr>
          <a:xfrm>
            <a:off x="4917741" y="2737125"/>
            <a:ext cx="36387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dk1"/>
                </a:solidFill>
              </a:rPr>
              <a:t>Preparing senior corporate executives for more active leadership in civic affairs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>
                <a:solidFill>
                  <a:schemeClr val="dk1"/>
                </a:solidFill>
              </a:rPr>
              <a:t>450+ senior executive graduates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54" name="Google Shape;254;gefbc859c5a_0_68"/>
          <p:cNvGrpSpPr/>
          <p:nvPr/>
        </p:nvGrpSpPr>
        <p:grpSpPr>
          <a:xfrm>
            <a:off x="1628743" y="1692172"/>
            <a:ext cx="274493" cy="2261723"/>
            <a:chOff x="10762683" y="2924779"/>
            <a:chExt cx="365990" cy="3015630"/>
          </a:xfrm>
        </p:grpSpPr>
        <p:grpSp>
          <p:nvGrpSpPr>
            <p:cNvPr id="255" name="Google Shape;255;gefbc859c5a_0_68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56" name="Google Shape;256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7" name="Google Shape;257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58" name="Google Shape;258;gefbc859c5a_0_68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59" name="Google Shape;259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61" name="Google Shape;261;gefbc859c5a_0_68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62" name="Google Shape;262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3" name="Google Shape;263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64" name="Google Shape;264;gefbc859c5a_0_68"/>
          <p:cNvGrpSpPr/>
          <p:nvPr/>
        </p:nvGrpSpPr>
        <p:grpSpPr>
          <a:xfrm>
            <a:off x="1154514" y="3711079"/>
            <a:ext cx="274493" cy="1375354"/>
            <a:chOff x="10762683" y="2924779"/>
            <a:chExt cx="365990" cy="3015630"/>
          </a:xfrm>
        </p:grpSpPr>
        <p:grpSp>
          <p:nvGrpSpPr>
            <p:cNvPr id="265" name="Google Shape;265;gefbc859c5a_0_68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66" name="Google Shape;266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7" name="Google Shape;267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68" name="Google Shape;268;gefbc859c5a_0_68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69" name="Google Shape;269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0" name="Google Shape;270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71" name="Google Shape;271;gefbc859c5a_0_68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72" name="Google Shape;272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74" name="Google Shape;274;gefbc859c5a_0_68"/>
          <p:cNvGrpSpPr/>
          <p:nvPr/>
        </p:nvGrpSpPr>
        <p:grpSpPr>
          <a:xfrm>
            <a:off x="2844456" y="2796322"/>
            <a:ext cx="274493" cy="2261723"/>
            <a:chOff x="10762683" y="2924779"/>
            <a:chExt cx="365990" cy="3015630"/>
          </a:xfrm>
        </p:grpSpPr>
        <p:grpSp>
          <p:nvGrpSpPr>
            <p:cNvPr id="275" name="Google Shape;275;gefbc859c5a_0_68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76" name="Google Shape;276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7" name="Google Shape;277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78" name="Google Shape;278;gefbc859c5a_0_68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79" name="Google Shape;279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0" name="Google Shape;280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81" name="Google Shape;281;gefbc859c5a_0_68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82" name="Google Shape;282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3" name="Google Shape;283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84" name="Google Shape;284;gefbc859c5a_0_68"/>
          <p:cNvGrpSpPr/>
          <p:nvPr/>
        </p:nvGrpSpPr>
        <p:grpSpPr>
          <a:xfrm rot="-5400000">
            <a:off x="11662372" y="2581610"/>
            <a:ext cx="53405" cy="3171437"/>
            <a:chOff x="3876975" y="2280575"/>
            <a:chExt cx="81425" cy="3942000"/>
          </a:xfrm>
        </p:grpSpPr>
        <p:cxnSp>
          <p:nvCxnSpPr>
            <p:cNvPr id="285" name="Google Shape;285;gefbc859c5a_0_68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286" name="Google Shape;286;gefbc859c5a_0_68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287" name="Google Shape;287;gefbc859c5a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488" y="2640712"/>
            <a:ext cx="2625722" cy="175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efbc859c5a_0_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1736" y="749469"/>
            <a:ext cx="2916968" cy="194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efbc859c5a_0_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2219" y="4378580"/>
            <a:ext cx="2855470" cy="190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14caa0bb3_0_55"/>
          <p:cNvSpPr/>
          <p:nvPr/>
        </p:nvSpPr>
        <p:spPr>
          <a:xfrm>
            <a:off x="-1459149" y="-107004"/>
            <a:ext cx="12782145" cy="7169285"/>
          </a:xfrm>
          <a:prstGeom prst="rect">
            <a:avLst/>
          </a:prstGeom>
          <a:solidFill>
            <a:srgbClr val="020202">
              <a:alpha val="37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244" name="Google Shape;244;g1014caa0bb3_0_55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525" cy="205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US"/>
              <a:t>Partnership Fund for New York City</a:t>
            </a:r>
            <a:endParaRPr/>
          </a:p>
        </p:txBody>
      </p:sp>
      <p:sp>
        <p:nvSpPr>
          <p:cNvPr id="245" name="Google Shape;245;g1014caa0bb3_0_5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525" cy="79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/>
            <a:r>
              <a:rPr lang="en-US"/>
              <a:t>We invest in New York City-based companies to expand job opportunities </a:t>
            </a:r>
            <a:br>
              <a:rPr lang="en-US"/>
            </a:br>
            <a:r>
              <a:rPr lang="en-US"/>
              <a:t>and spark innovation in all five boroughs.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28C2C-065E-41A4-9648-737DE9D0D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43"/>
            <a:ext cx="3162741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14caa0bb3_0_80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About Us</a:t>
            </a:r>
            <a:endParaRPr/>
          </a:p>
        </p:txBody>
      </p:sp>
      <p:sp>
        <p:nvSpPr>
          <p:cNvPr id="405" name="Google Shape;405;g1014caa0bb3_0_80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50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/>
              <a:buChar char="●"/>
            </a:pPr>
            <a:r>
              <a:rPr lang="en-US" sz="1350">
                <a:solidFill>
                  <a:schemeClr val="accent2"/>
                </a:solidFill>
              </a:rPr>
              <a:t>Private Fund with a Civic Mission - focus on double bottom line</a:t>
            </a:r>
            <a:endParaRPr sz="135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563"/>
              </a:spcBef>
              <a:buClr>
                <a:schemeClr val="accent2"/>
              </a:buClr>
              <a:buFont typeface="Arial"/>
              <a:buChar char="●"/>
            </a:pPr>
            <a:r>
              <a:rPr lang="en-US" sz="1350">
                <a:solidFill>
                  <a:schemeClr val="accent2"/>
                </a:solidFill>
              </a:rPr>
              <a:t>Established in 1996 by Henry Kravis and Jerry Speyer to build a stronger and more diversified NYC economy</a:t>
            </a:r>
            <a:endParaRPr sz="135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563"/>
              </a:spcBef>
              <a:buClr>
                <a:schemeClr val="accent2"/>
              </a:buClr>
              <a:buFont typeface="Arial"/>
              <a:buChar char="●"/>
            </a:pPr>
            <a:r>
              <a:rPr lang="en-US" sz="1350">
                <a:solidFill>
                  <a:schemeClr val="accent2"/>
                </a:solidFill>
              </a:rPr>
              <a:t>Capitalized by contributions from 67 individual and corporate investors - $180 million under management</a:t>
            </a:r>
            <a:endParaRPr sz="135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563"/>
              </a:spcBef>
              <a:buClr>
                <a:schemeClr val="accent2"/>
              </a:buClr>
              <a:buFont typeface="Arial"/>
              <a:buChar char="●"/>
            </a:pPr>
            <a:r>
              <a:rPr lang="en-US" sz="1350">
                <a:solidFill>
                  <a:schemeClr val="accent2"/>
                </a:solidFill>
              </a:rPr>
              <a:t>Fund leverages the expertise, resources and relationships of its investors</a:t>
            </a:r>
            <a:endParaRPr sz="135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563"/>
              </a:spcBef>
              <a:buClr>
                <a:schemeClr val="accent2"/>
              </a:buClr>
              <a:buFont typeface="Arial"/>
              <a:buChar char="●"/>
            </a:pPr>
            <a:r>
              <a:rPr lang="en-US" sz="1350">
                <a:solidFill>
                  <a:schemeClr val="accent2"/>
                </a:solidFill>
              </a:rPr>
              <a:t>Economic development and investment arm of the Partnership for New York City</a:t>
            </a:r>
            <a:endParaRPr sz="13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014caa0bb3_0_89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Investors</a:t>
            </a:r>
            <a:endParaRPr/>
          </a:p>
        </p:txBody>
      </p:sp>
      <p:sp>
        <p:nvSpPr>
          <p:cNvPr id="412" name="Google Shape;412;g1014caa0bb3_0_89"/>
          <p:cNvSpPr txBox="1">
            <a:spLocks noGrp="1"/>
          </p:cNvSpPr>
          <p:nvPr>
            <p:ph type="body" idx="1"/>
          </p:nvPr>
        </p:nvSpPr>
        <p:spPr>
          <a:xfrm>
            <a:off x="628650" y="2125369"/>
            <a:ext cx="2521800" cy="350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AT&amp;T Corp.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Bank of America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The Bank of New York Mellon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Leon Black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Blackstone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Bloomberg L.P.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Canadian Imperial Bank of Commerce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Capital One Bank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Russell L. and Judith M. Carson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The Chazen Foundation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Citigroup Inc.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Commerzbank (former investor)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ConEdison, Inc.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Credit Suisse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Deloitte (former investor)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Deutsche Bank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The Estee Lauder Companies, Inc.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Fisher Brothers Foundation </a:t>
            </a:r>
            <a:endParaRPr sz="964">
              <a:solidFill>
                <a:schemeClr val="dk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SzPts val="852"/>
              <a:buNone/>
            </a:pPr>
            <a:r>
              <a:rPr lang="en-US" sz="964">
                <a:solidFill>
                  <a:schemeClr val="dk1"/>
                </a:solidFill>
              </a:rPr>
              <a:t>General Electric Company</a:t>
            </a:r>
            <a:endParaRPr sz="964">
              <a:solidFill>
                <a:schemeClr val="dk1"/>
              </a:solidFill>
            </a:endParaRPr>
          </a:p>
        </p:txBody>
      </p:sp>
      <p:sp>
        <p:nvSpPr>
          <p:cNvPr id="413" name="Google Shape;413;g1014caa0bb3_0_89"/>
          <p:cNvSpPr txBox="1"/>
          <p:nvPr/>
        </p:nvSpPr>
        <p:spPr>
          <a:xfrm>
            <a:off x="3447000" y="2125369"/>
            <a:ext cx="2250000" cy="373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80000"/>
              </a:lnSpc>
              <a:buClr>
                <a:schemeClr val="accent2"/>
              </a:buClr>
              <a:buSzPts val="852"/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Golden Family Foundation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Goldman Sachs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Jerome L. Greene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Hearst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HSBC Bank USA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Henry R. Kravis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Loews Corporation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Macy’s, Inc.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Magellan Health Services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Marsh &amp; McLennan Companies, Inc.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MetLife, Inc.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JPMorgan Chase &amp; Co.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Morgan Stanley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Grid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York Life Insurance Company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Pfizer, Inc.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Lionel I. Pincus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R.J. Reynolds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Reader’s Digest Association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endParaRPr sz="938">
              <a:solidFill>
                <a:schemeClr val="dk1"/>
              </a:solidFill>
            </a:endParaRPr>
          </a:p>
        </p:txBody>
      </p:sp>
      <p:sp>
        <p:nvSpPr>
          <p:cNvPr id="414" name="Google Shape;414;g1014caa0bb3_0_89"/>
          <p:cNvSpPr txBox="1"/>
          <p:nvPr/>
        </p:nvSpPr>
        <p:spPr>
          <a:xfrm>
            <a:off x="6265350" y="2125369"/>
            <a:ext cx="2250000" cy="355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Joseph H. Reich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Rentpath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Julian Robertson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David Rockefeller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Susan and Elihu Rose Foundation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Rudin Family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Simpson Thacher &amp; Bartlett LLP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Sovereign Bank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Jerry I. Speyer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Thomson Reuters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TIAA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Tiffany &amp; Co.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UBS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Verizon Communications 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ViacomCBS, Inc.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Vivendi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Wachtell, Lipton, Rosen &amp; Katz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Walt Disney Company</a:t>
            </a:r>
            <a:endParaRPr sz="938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938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Albert Waxman</a:t>
            </a:r>
            <a:endParaRPr sz="938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1b76d7fe4_0_0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Investment Principles</a:t>
            </a:r>
            <a:endParaRPr/>
          </a:p>
        </p:txBody>
      </p:sp>
      <p:sp>
        <p:nvSpPr>
          <p:cNvPr id="421" name="Google Shape;421;g101b76d7fe4_0_0"/>
          <p:cNvSpPr txBox="1">
            <a:spLocks noGrp="1"/>
          </p:cNvSpPr>
          <p:nvPr>
            <p:ph type="body" idx="1"/>
          </p:nvPr>
        </p:nvSpPr>
        <p:spPr>
          <a:xfrm>
            <a:off x="628650" y="2125369"/>
            <a:ext cx="2521800" cy="121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r>
              <a:rPr lang="en-US" sz="1200" b="1">
                <a:solidFill>
                  <a:schemeClr val="accent2"/>
                </a:solidFill>
              </a:rPr>
              <a:t>Expanding Opportunity</a:t>
            </a:r>
            <a:endParaRPr sz="120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20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r>
              <a:rPr lang="en-US" sz="1013">
                <a:solidFill>
                  <a:schemeClr val="accent2"/>
                </a:solidFill>
              </a:rPr>
              <a:t>for under-served populations and to support minority- and women-owned companies</a:t>
            </a: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r>
              <a:rPr lang="en-US" sz="315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$76mm</a:t>
            </a:r>
            <a:endParaRPr sz="315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r>
              <a:rPr lang="en-US" sz="1013">
                <a:solidFill>
                  <a:schemeClr val="accent2"/>
                </a:solidFill>
              </a:rPr>
              <a:t>invested</a:t>
            </a:r>
            <a:endParaRPr sz="1013">
              <a:solidFill>
                <a:schemeClr val="accent2"/>
              </a:solidFill>
            </a:endParaRPr>
          </a:p>
        </p:txBody>
      </p:sp>
      <p:sp>
        <p:nvSpPr>
          <p:cNvPr id="422" name="Google Shape;422;g101b76d7fe4_0_0"/>
          <p:cNvSpPr txBox="1"/>
          <p:nvPr/>
        </p:nvSpPr>
        <p:spPr>
          <a:xfrm>
            <a:off x="3447000" y="2125369"/>
            <a:ext cx="2250000" cy="320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Promote Public Sector Innovation</a:t>
            </a:r>
            <a:endParaRPr sz="12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2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-US" sz="1013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Leveraging private sector resources and expertise to promote city innovation and sustainability and to support growth in new sectors</a:t>
            </a:r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accent2"/>
              </a:buClr>
              <a:buSzPts val="1300"/>
            </a:pPr>
            <a:r>
              <a:rPr lang="en-US" sz="315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$45mm</a:t>
            </a:r>
            <a:endParaRPr sz="315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buClr>
                <a:schemeClr val="accent2"/>
              </a:buClr>
              <a:buSzPts val="1300"/>
            </a:pPr>
            <a:r>
              <a:rPr lang="en-US" sz="1013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invested</a:t>
            </a:r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3" name="Google Shape;423;g101b76d7fe4_0_0"/>
          <p:cNvSpPr txBox="1"/>
          <p:nvPr/>
        </p:nvSpPr>
        <p:spPr>
          <a:xfrm>
            <a:off x="6265350" y="2125369"/>
            <a:ext cx="2250000" cy="255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Sparking Innovation</a:t>
            </a:r>
            <a:br>
              <a:rPr lang="en-US" sz="12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2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-US" sz="1013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Seeding in emerging tech sectors including fintech, health IT, life sciences, and advanced manufacturing</a:t>
            </a:r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accent2"/>
              </a:buClr>
              <a:buSzPts val="1300"/>
            </a:pPr>
            <a:r>
              <a:rPr lang="en-US" sz="315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$62mm</a:t>
            </a:r>
            <a:endParaRPr sz="315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buClr>
                <a:schemeClr val="accent2"/>
              </a:buClr>
              <a:buSzPts val="1300"/>
            </a:pPr>
            <a:r>
              <a:rPr lang="en-US" sz="1013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invested</a:t>
            </a:r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01b76d7fe4_0_11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Catalytic Activities</a:t>
            </a:r>
            <a:endParaRPr/>
          </a:p>
        </p:txBody>
      </p:sp>
      <p:sp>
        <p:nvSpPr>
          <p:cNvPr id="430" name="Google Shape;430;g101b76d7fe4_0_11"/>
          <p:cNvSpPr txBox="1">
            <a:spLocks noGrp="1"/>
          </p:cNvSpPr>
          <p:nvPr>
            <p:ph type="body" idx="1"/>
          </p:nvPr>
        </p:nvSpPr>
        <p:spPr>
          <a:xfrm>
            <a:off x="628650" y="2125369"/>
            <a:ext cx="2521800" cy="121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50" b="1">
                <a:solidFill>
                  <a:schemeClr val="accent2"/>
                </a:solidFill>
              </a:rPr>
              <a:t>In addition to investments in individual projects, the Fund also:</a:t>
            </a:r>
            <a:endParaRPr sz="1350" b="1">
              <a:solidFill>
                <a:schemeClr val="accent2"/>
              </a:solidFill>
            </a:endParaRPr>
          </a:p>
        </p:txBody>
      </p:sp>
      <p:sp>
        <p:nvSpPr>
          <p:cNvPr id="431" name="Google Shape;431;g101b76d7fe4_0_11"/>
          <p:cNvSpPr txBox="1"/>
          <p:nvPr/>
        </p:nvSpPr>
        <p:spPr>
          <a:xfrm>
            <a:off x="3447000" y="2125369"/>
            <a:ext cx="5068350" cy="210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57175">
              <a:buClr>
                <a:schemeClr val="accent2"/>
              </a:buClr>
              <a:buSzPts val="1800"/>
              <a:buFont typeface="Roboto"/>
              <a:buChar char="●"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Operates two tech accelerator programs in fintech and transit tech</a:t>
            </a: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57175">
              <a:spcBef>
                <a:spcPts val="750"/>
              </a:spcBef>
              <a:buClr>
                <a:schemeClr val="accent2"/>
              </a:buClr>
              <a:buSzPts val="1800"/>
              <a:buFont typeface="Roboto"/>
              <a:buChar char="●"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Works in partnership with local government to catalyze the growth of new sectors, such as life sciences and quantum computing</a:t>
            </a: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57175">
              <a:spcBef>
                <a:spcPts val="750"/>
              </a:spcBef>
              <a:spcAft>
                <a:spcPts val="750"/>
              </a:spcAft>
              <a:buClr>
                <a:schemeClr val="accent2"/>
              </a:buClr>
              <a:buSzPts val="1800"/>
              <a:buFont typeface="Roboto"/>
              <a:buChar char="●"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Establishes special purpose programs to deal with significant civic issues, such as the 9/11 attacks and COVID-19 economic shutdown</a:t>
            </a:r>
            <a:endParaRPr sz="135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1b76d7fe4_0_19"/>
          <p:cNvSpPr/>
          <p:nvPr/>
        </p:nvSpPr>
        <p:spPr>
          <a:xfrm>
            <a:off x="4480875" y="-68093"/>
            <a:ext cx="4663125" cy="6926093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438" name="Google Shape;438;g101b76d7fe4_0_19"/>
          <p:cNvSpPr txBox="1">
            <a:spLocks noGrp="1"/>
          </p:cNvSpPr>
          <p:nvPr>
            <p:ph type="title"/>
          </p:nvPr>
        </p:nvSpPr>
        <p:spPr>
          <a:xfrm>
            <a:off x="608829" y="1188106"/>
            <a:ext cx="394335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t" anchorCtr="0">
            <a:noAutofit/>
          </a:bodyPr>
          <a:lstStyle/>
          <a:p>
            <a:pPr>
              <a:lnSpc>
                <a:spcPct val="100000"/>
              </a:lnSpc>
              <a:buSzPts val="4400"/>
            </a:pPr>
            <a:r>
              <a:rPr lang="en-US" dirty="0"/>
              <a:t>FinTech </a:t>
            </a:r>
            <a:br>
              <a:rPr lang="en-US" dirty="0"/>
            </a:br>
            <a:r>
              <a:rPr lang="en-US" dirty="0"/>
              <a:t>Innovation Lab</a:t>
            </a:r>
            <a:endParaRPr dirty="0"/>
          </a:p>
        </p:txBody>
      </p:sp>
      <p:sp>
        <p:nvSpPr>
          <p:cNvPr id="439" name="Google Shape;439;g101b76d7fe4_0_19"/>
          <p:cNvSpPr txBox="1">
            <a:spLocks noGrp="1"/>
          </p:cNvSpPr>
          <p:nvPr>
            <p:ph type="body" idx="1"/>
          </p:nvPr>
        </p:nvSpPr>
        <p:spPr>
          <a:xfrm>
            <a:off x="628650" y="2422425"/>
            <a:ext cx="3638700" cy="24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/>
          <a:p>
            <a:pPr indent="-2476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3-month program for tech companies developing products for financial institutions</a:t>
            </a:r>
            <a:endParaRPr sz="1013">
              <a:solidFill>
                <a:schemeClr val="accent2"/>
              </a:solidFill>
            </a:endParaRPr>
          </a:p>
          <a:p>
            <a:pPr indent="-247650">
              <a:lnSpc>
                <a:spcPct val="100000"/>
              </a:lnSpc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44 major financial institutions as partners</a:t>
            </a:r>
            <a:endParaRPr sz="1013">
              <a:solidFill>
                <a:schemeClr val="accent2"/>
              </a:solidFill>
            </a:endParaRPr>
          </a:p>
          <a:p>
            <a:pPr indent="-247650">
              <a:lnSpc>
                <a:spcPct val="100000"/>
              </a:lnSpc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79 graduates, including Digital Asset, Enigma, Kasisto, Pymetrics</a:t>
            </a:r>
            <a:endParaRPr sz="1200">
              <a:solidFill>
                <a:schemeClr val="accent2"/>
              </a:solidFill>
            </a:endParaRPr>
          </a:p>
          <a:p>
            <a:pPr indent="-247650">
              <a:lnSpc>
                <a:spcPct val="100000"/>
              </a:lnSpc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278 pilots conducted by Alumni</a:t>
            </a:r>
            <a:endParaRPr sz="1013">
              <a:solidFill>
                <a:schemeClr val="accent2"/>
              </a:solidFill>
            </a:endParaRPr>
          </a:p>
          <a:p>
            <a:pPr indent="-247650">
              <a:lnSpc>
                <a:spcPct val="100000"/>
              </a:lnSpc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1,300+ jobs created </a:t>
            </a:r>
            <a:endParaRPr sz="1013">
              <a:solidFill>
                <a:schemeClr val="accent2"/>
              </a:solidFill>
            </a:endParaRPr>
          </a:p>
          <a:p>
            <a:pPr indent="-247650">
              <a:lnSpc>
                <a:spcPct val="100000"/>
              </a:lnSpc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$1.6B raised post-program by graduates</a:t>
            </a:r>
            <a:endParaRPr sz="1013">
              <a:solidFill>
                <a:schemeClr val="accent2"/>
              </a:solidFill>
            </a:endParaRPr>
          </a:p>
          <a:p>
            <a:pPr indent="-247650">
              <a:lnSpc>
                <a:spcPct val="100000"/>
              </a:lnSpc>
              <a:spcAft>
                <a:spcPts val="750"/>
              </a:spcAft>
              <a:buClr>
                <a:schemeClr val="accent2"/>
              </a:buClr>
              <a:buSzPts val="1600"/>
            </a:pPr>
            <a:r>
              <a:rPr lang="en-US" sz="1200">
                <a:solidFill>
                  <a:schemeClr val="accent2"/>
                </a:solidFill>
              </a:rPr>
              <a:t>Partnered with Accenture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40" name="Google Shape;440;g101b76d7fe4_0_19"/>
          <p:cNvGrpSpPr/>
          <p:nvPr/>
        </p:nvGrpSpPr>
        <p:grpSpPr>
          <a:xfrm>
            <a:off x="6032429" y="2088424"/>
            <a:ext cx="274493" cy="2261723"/>
            <a:chOff x="10762678" y="2924779"/>
            <a:chExt cx="365990" cy="3015630"/>
          </a:xfrm>
        </p:grpSpPr>
        <p:grpSp>
          <p:nvGrpSpPr>
            <p:cNvPr id="441" name="Google Shape;441;g101b76d7fe4_0_19"/>
            <p:cNvGrpSpPr/>
            <p:nvPr/>
          </p:nvGrpSpPr>
          <p:grpSpPr>
            <a:xfrm>
              <a:off x="107626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42" name="Google Shape;442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" name="Google Shape;443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4" name="Google Shape;444;g101b76d7fe4_0_19"/>
            <p:cNvGrpSpPr/>
            <p:nvPr/>
          </p:nvGrpSpPr>
          <p:grpSpPr>
            <a:xfrm>
              <a:off x="109100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45" name="Google Shape;445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6" name="Google Shape;446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7" name="Google Shape;447;g101b76d7fe4_0_19"/>
            <p:cNvGrpSpPr/>
            <p:nvPr/>
          </p:nvGrpSpPr>
          <p:grpSpPr>
            <a:xfrm>
              <a:off x="110574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48" name="Google Shape;448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9" name="Google Shape;449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50" name="Google Shape;450;g101b76d7fe4_0_19"/>
          <p:cNvGrpSpPr/>
          <p:nvPr/>
        </p:nvGrpSpPr>
        <p:grpSpPr>
          <a:xfrm>
            <a:off x="7520917" y="1785518"/>
            <a:ext cx="274493" cy="2261723"/>
            <a:chOff x="10762678" y="2924779"/>
            <a:chExt cx="365990" cy="3015630"/>
          </a:xfrm>
        </p:grpSpPr>
        <p:grpSp>
          <p:nvGrpSpPr>
            <p:cNvPr id="451" name="Google Shape;451;g101b76d7fe4_0_19"/>
            <p:cNvGrpSpPr/>
            <p:nvPr/>
          </p:nvGrpSpPr>
          <p:grpSpPr>
            <a:xfrm>
              <a:off x="107626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52" name="Google Shape;452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3" name="Google Shape;453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4" name="Google Shape;454;g101b76d7fe4_0_19"/>
            <p:cNvGrpSpPr/>
            <p:nvPr/>
          </p:nvGrpSpPr>
          <p:grpSpPr>
            <a:xfrm>
              <a:off x="109100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55" name="Google Shape;455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" name="Google Shape;456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7" name="Google Shape;457;g101b76d7fe4_0_19"/>
            <p:cNvGrpSpPr/>
            <p:nvPr/>
          </p:nvGrpSpPr>
          <p:grpSpPr>
            <a:xfrm>
              <a:off x="110574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58" name="Google Shape;458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" name="Google Shape;459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60" name="Google Shape;460;g101b76d7fe4_0_19"/>
          <p:cNvGrpSpPr/>
          <p:nvPr/>
        </p:nvGrpSpPr>
        <p:grpSpPr>
          <a:xfrm rot="-5400000">
            <a:off x="11662372" y="2581604"/>
            <a:ext cx="53405" cy="3171437"/>
            <a:chOff x="3876975" y="2280575"/>
            <a:chExt cx="81425" cy="3942000"/>
          </a:xfrm>
        </p:grpSpPr>
        <p:cxnSp>
          <p:nvCxnSpPr>
            <p:cNvPr id="461" name="Google Shape;461;g101b76d7fe4_0_19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62" name="Google Shape;462;g101b76d7fe4_0_19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63" name="Google Shape;463;g101b76d7fe4_0_19"/>
          <p:cNvGrpSpPr/>
          <p:nvPr/>
        </p:nvGrpSpPr>
        <p:grpSpPr>
          <a:xfrm>
            <a:off x="7799783" y="1785518"/>
            <a:ext cx="274493" cy="3433747"/>
            <a:chOff x="10762678" y="2924779"/>
            <a:chExt cx="365990" cy="3015630"/>
          </a:xfrm>
        </p:grpSpPr>
        <p:grpSp>
          <p:nvGrpSpPr>
            <p:cNvPr id="464" name="Google Shape;464;g101b76d7fe4_0_19"/>
            <p:cNvGrpSpPr/>
            <p:nvPr/>
          </p:nvGrpSpPr>
          <p:grpSpPr>
            <a:xfrm>
              <a:off x="107626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65" name="Google Shape;465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6" name="Google Shape;466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7" name="Google Shape;467;g101b76d7fe4_0_19"/>
            <p:cNvGrpSpPr/>
            <p:nvPr/>
          </p:nvGrpSpPr>
          <p:grpSpPr>
            <a:xfrm>
              <a:off x="109100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68" name="Google Shape;468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70" name="Google Shape;470;g101b76d7fe4_0_19"/>
            <p:cNvGrpSpPr/>
            <p:nvPr/>
          </p:nvGrpSpPr>
          <p:grpSpPr>
            <a:xfrm>
              <a:off x="110574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71" name="Google Shape;471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2" name="Google Shape;472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473" name="Google Shape;473;g101b76d7fe4_0_19"/>
          <p:cNvPicPr preferRelativeResize="0"/>
          <p:nvPr/>
        </p:nvPicPr>
        <p:blipFill rotWithShape="1">
          <a:blip r:embed="rId3">
            <a:alphaModFix/>
          </a:blip>
          <a:srcRect l="14285" r="14285"/>
          <a:stretch/>
        </p:blipFill>
        <p:spPr>
          <a:xfrm>
            <a:off x="5097679" y="404510"/>
            <a:ext cx="3018127" cy="201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01b76d7fe4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5125874"/>
            <a:ext cx="2846682" cy="3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01b76d7fe4_0_19"/>
          <p:cNvPicPr preferRelativeResize="0"/>
          <p:nvPr/>
        </p:nvPicPr>
        <p:blipFill rotWithShape="1">
          <a:blip r:embed="rId5">
            <a:alphaModFix/>
          </a:blip>
          <a:srcRect l="768" r="768"/>
          <a:stretch/>
        </p:blipFill>
        <p:spPr>
          <a:xfrm>
            <a:off x="5695834" y="2182382"/>
            <a:ext cx="3310705" cy="186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01b76d7fe4_0_19"/>
          <p:cNvPicPr preferRelativeResize="0"/>
          <p:nvPr/>
        </p:nvPicPr>
        <p:blipFill rotWithShape="1">
          <a:blip r:embed="rId6">
            <a:alphaModFix/>
          </a:blip>
          <a:srcRect l="5123" t="1015" r="9062" b="4946"/>
          <a:stretch/>
        </p:blipFill>
        <p:spPr>
          <a:xfrm>
            <a:off x="4935802" y="3744779"/>
            <a:ext cx="2846509" cy="2082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101b76d7fe4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5" y="2581200"/>
            <a:ext cx="769467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3" name="Google Shape;483;g101b76d7fe4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7616" y="2581200"/>
            <a:ext cx="761924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4" name="Google Shape;484;g101b76d7fe4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9034" y="2581200"/>
            <a:ext cx="768781" cy="755553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5" name="Google Shape;485;g101b76d7fe4_0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7308" y="2581200"/>
            <a:ext cx="766849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6" name="Google Shape;486;g101b76d7fe4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3650" y="2581201"/>
            <a:ext cx="768749" cy="75437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7" name="Google Shape;487;g101b76d7fe4_0_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11893" y="2581201"/>
            <a:ext cx="768749" cy="75437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8" name="Google Shape;488;g101b76d7fe4_0_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0136" y="2581201"/>
            <a:ext cx="766942" cy="75437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9" name="Google Shape;489;g101b76d7fe4_0_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46571" y="2581200"/>
            <a:ext cx="768781" cy="755553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0" name="Google Shape;490;g101b76d7fe4_0_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8655" y="3521887"/>
            <a:ext cx="769467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1" name="Google Shape;491;g101b76d7fe4_0_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47789" y="3521887"/>
            <a:ext cx="766388" cy="75437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2" name="Google Shape;492;g101b76d7fe4_0_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63844" y="3521887"/>
            <a:ext cx="766388" cy="75437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3" name="Google Shape;493;g101b76d7fe4_0_6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79898" y="3521887"/>
            <a:ext cx="766694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4" name="Google Shape;494;g101b76d7fe4_0_6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96259" y="3521887"/>
            <a:ext cx="766694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5" name="Google Shape;495;g101b76d7fe4_0_6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12619" y="3521887"/>
            <a:ext cx="766694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6" name="Google Shape;496;g101b76d7fe4_0_6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28979" y="3521887"/>
            <a:ext cx="769215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7" name="Google Shape;497;g101b76d7fe4_0_6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747861" y="3521887"/>
            <a:ext cx="766187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8" name="Google Shape;498;g101b76d7fe4_0_6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44285" y="4462575"/>
            <a:ext cx="766361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9" name="Google Shape;499;g101b76d7fe4_0_6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661878" y="4462575"/>
            <a:ext cx="766361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0" name="Google Shape;500;g101b76d7fe4_0_6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679467" y="4462575"/>
            <a:ext cx="761924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1" name="Google Shape;501;g101b76d7fe4_0_6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692619" y="4462574"/>
            <a:ext cx="768860" cy="755553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2" name="Google Shape;502;g101b76d7fe4_0_6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731835" y="4462575"/>
            <a:ext cx="767889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3" name="Google Shape;503;g101b76d7fe4_0_6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712718" y="4462575"/>
            <a:ext cx="767889" cy="75438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4" name="Google Shape;504;g101b76d7fe4_0_63"/>
          <p:cNvSpPr txBox="1">
            <a:spLocks noGrp="1"/>
          </p:cNvSpPr>
          <p:nvPr>
            <p:ph type="title"/>
          </p:nvPr>
        </p:nvSpPr>
        <p:spPr>
          <a:xfrm>
            <a:off x="628650" y="1343269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0000"/>
          </a:bodyPr>
          <a:lstStyle/>
          <a:p>
            <a:pPr>
              <a:buSzPts val="4400"/>
            </a:pPr>
            <a:r>
              <a:rPr lang="en-US"/>
              <a:t>FinTech Innovation Lab</a:t>
            </a:r>
            <a:br>
              <a:rPr lang="en-US"/>
            </a:br>
            <a:r>
              <a:rPr lang="en-US"/>
              <a:t>Select Partners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1b76d7fe4_0_71"/>
          <p:cNvSpPr txBox="1">
            <a:spLocks noGrp="1"/>
          </p:cNvSpPr>
          <p:nvPr>
            <p:ph type="title"/>
          </p:nvPr>
        </p:nvSpPr>
        <p:spPr>
          <a:xfrm>
            <a:off x="628650" y="1343269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0000"/>
          </a:bodyPr>
          <a:lstStyle/>
          <a:p>
            <a:pPr>
              <a:buSzPts val="4400"/>
            </a:pPr>
            <a:r>
              <a:rPr lang="en-US"/>
              <a:t>Fund Catalyzed $1.5B Public Sector </a:t>
            </a:r>
            <a:br>
              <a:rPr lang="en-US"/>
            </a:br>
            <a:r>
              <a:rPr lang="en-US"/>
              <a:t>Commitment to Life Sciences</a:t>
            </a:r>
            <a:endParaRPr/>
          </a:p>
        </p:txBody>
      </p:sp>
      <p:sp>
        <p:nvSpPr>
          <p:cNvPr id="511" name="Google Shape;511;g101b76d7fe4_0_71"/>
          <p:cNvSpPr txBox="1">
            <a:spLocks noGrp="1"/>
          </p:cNvSpPr>
          <p:nvPr>
            <p:ph type="body" idx="1"/>
          </p:nvPr>
        </p:nvSpPr>
        <p:spPr>
          <a:xfrm>
            <a:off x="628650" y="2396081"/>
            <a:ext cx="2521800" cy="121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r>
              <a:rPr lang="en-US" sz="315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$320mm</a:t>
            </a:r>
            <a:endParaRPr sz="315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300"/>
              <a:buNone/>
            </a:pPr>
            <a:endParaRPr sz="1013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300"/>
              <a:buNone/>
            </a:pPr>
            <a:r>
              <a:rPr lang="en-US" sz="1125" b="1">
                <a:solidFill>
                  <a:schemeClr val="accent2"/>
                </a:solidFill>
              </a:rPr>
              <a:t>Support of life science companies</a:t>
            </a:r>
            <a:endParaRPr sz="1125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300"/>
              <a:buNone/>
            </a:pPr>
            <a:endParaRPr sz="1125">
              <a:solidFill>
                <a:schemeClr val="accent2"/>
              </a:solidFill>
            </a:endParaRPr>
          </a:p>
          <a:p>
            <a:pPr indent="-242888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1500"/>
            </a:pPr>
            <a:r>
              <a:rPr lang="en-US" sz="1125">
                <a:solidFill>
                  <a:schemeClr val="accent2"/>
                </a:solidFill>
              </a:rPr>
              <a:t>$200mm of tax incentives for life science companies and angel investors</a:t>
            </a:r>
            <a:endParaRPr sz="1125">
              <a:solidFill>
                <a:schemeClr val="accent2"/>
              </a:solidFill>
            </a:endParaRPr>
          </a:p>
          <a:p>
            <a:pPr indent="-242888">
              <a:lnSpc>
                <a:spcPct val="100000"/>
              </a:lnSpc>
              <a:spcAft>
                <a:spcPts val="750"/>
              </a:spcAft>
              <a:buClr>
                <a:schemeClr val="accent2"/>
              </a:buClr>
              <a:buSzPts val="1500"/>
            </a:pPr>
            <a:r>
              <a:rPr lang="en-US" sz="1125">
                <a:solidFill>
                  <a:schemeClr val="accent2"/>
                </a:solidFill>
              </a:rPr>
              <a:t>$120mm matching investment capital for early-stage life science companies</a:t>
            </a:r>
            <a:endParaRPr sz="1125">
              <a:solidFill>
                <a:schemeClr val="accent2"/>
              </a:solidFill>
            </a:endParaRPr>
          </a:p>
        </p:txBody>
      </p:sp>
      <p:sp>
        <p:nvSpPr>
          <p:cNvPr id="512" name="Google Shape;512;g101b76d7fe4_0_71"/>
          <p:cNvSpPr txBox="1"/>
          <p:nvPr/>
        </p:nvSpPr>
        <p:spPr>
          <a:xfrm>
            <a:off x="3447000" y="2396081"/>
            <a:ext cx="2250000" cy="351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accent2"/>
              </a:buClr>
              <a:buSzPts val="1300"/>
            </a:pPr>
            <a:r>
              <a:rPr lang="en-US" sz="315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$1.2B</a:t>
            </a:r>
            <a:endParaRPr sz="315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buClr>
                <a:schemeClr val="accent2"/>
              </a:buClr>
              <a:buSzPts val="1300"/>
            </a:pPr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accent2"/>
              </a:buClr>
              <a:buSzPts val="1300"/>
            </a:pPr>
            <a:r>
              <a:rPr lang="en-US" sz="1125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Subsidy for wet lab space</a:t>
            </a: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accent2"/>
              </a:buClr>
              <a:buSzPts val="1300"/>
            </a:pP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42888"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$210mm of capital grants for lab space, incubators and manufacturing facilities</a:t>
            </a: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42888">
              <a:spcBef>
                <a:spcPts val="750"/>
              </a:spcBef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$470mm of capital grants for nonprofit biomedical institutions </a:t>
            </a:r>
            <a:b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125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$450mm in NYC</a:t>
            </a:r>
            <a:endParaRPr sz="1125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42888">
              <a:spcBef>
                <a:spcPts val="750"/>
              </a:spcBef>
              <a:spcAft>
                <a:spcPts val="75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$500mm of tax incentives for commercial wet lab space developers </a:t>
            </a:r>
            <a:b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125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NYC only</a:t>
            </a:r>
            <a:endParaRPr sz="1125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g101b76d7fe4_0_71"/>
          <p:cNvSpPr txBox="1"/>
          <p:nvPr/>
        </p:nvSpPr>
        <p:spPr>
          <a:xfrm>
            <a:off x="6265350" y="2396082"/>
            <a:ext cx="2250000" cy="247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accent2"/>
              </a:buClr>
              <a:buSzPts val="1300"/>
            </a:pPr>
            <a:r>
              <a:rPr lang="en-US" sz="315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$24mm</a:t>
            </a:r>
            <a:endParaRPr sz="315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buClr>
                <a:schemeClr val="accent2"/>
              </a:buClr>
              <a:buSzPts val="1300"/>
            </a:pPr>
            <a:endParaRPr sz="1013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accent2"/>
              </a:buClr>
              <a:buSzPts val="1100"/>
            </a:pPr>
            <a:r>
              <a:rPr lang="en-US" sz="1125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Workforce development </a:t>
            </a:r>
            <a:endParaRPr sz="1125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-US" sz="1125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and other programmatic</a:t>
            </a:r>
            <a:endParaRPr sz="1125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accent2"/>
              </a:buClr>
              <a:buSzPts val="1300"/>
            </a:pP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42888"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Internships</a:t>
            </a: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42888">
              <a:spcBef>
                <a:spcPts val="750"/>
              </a:spcBef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Training and mentor programs </a:t>
            </a: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242888">
              <a:spcBef>
                <a:spcPts val="750"/>
              </a:spcBef>
              <a:spcAft>
                <a:spcPts val="75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125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Business plan competition/accelerator</a:t>
            </a:r>
            <a:endParaRPr sz="1125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311700" y="1302319"/>
            <a:ext cx="61983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0000"/>
          </a:bodyPr>
          <a:lstStyle/>
          <a:p>
            <a:pPr>
              <a:lnSpc>
                <a:spcPct val="90000"/>
              </a:lnSpc>
              <a:buSzPts val="4400"/>
            </a:pPr>
            <a:r>
              <a:rPr lang="en-US"/>
              <a:t>Who we are</a:t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44182"/>
          <a:stretch/>
        </p:blipFill>
        <p:spPr>
          <a:xfrm>
            <a:off x="-616234" y="-1395192"/>
            <a:ext cx="3175995" cy="8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187988" y="3929062"/>
            <a:ext cx="2571750" cy="207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4142" y="2015710"/>
            <a:ext cx="2138726" cy="172286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0875375" y="3929063"/>
            <a:ext cx="3959775" cy="52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90000"/>
              </a:lnSpc>
              <a:buSzPts val="3700"/>
            </a:pPr>
            <a:r>
              <a:rPr lang="en-US" sz="2775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330 members</a:t>
            </a:r>
            <a:endParaRPr sz="1050"/>
          </a:p>
        </p:txBody>
      </p:sp>
      <p:sp>
        <p:nvSpPr>
          <p:cNvPr id="96" name="Google Shape;96;p2"/>
          <p:cNvSpPr txBox="1"/>
          <p:nvPr/>
        </p:nvSpPr>
        <p:spPr>
          <a:xfrm>
            <a:off x="5209800" y="3929063"/>
            <a:ext cx="31761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2400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Members employ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6000"/>
            </a:pPr>
            <a:r>
              <a:rPr lang="en-US" sz="4500">
                <a:solidFill>
                  <a:srgbClr val="FFC139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1.5 million </a:t>
            </a:r>
            <a:endParaRPr sz="4500">
              <a:solidFill>
                <a:srgbClr val="FFC139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>
              <a:buSzPts val="2400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people in New York state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311700" y="1954613"/>
            <a:ext cx="3548700" cy="140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15000"/>
              </a:lnSpc>
              <a:buSzPts val="6000"/>
            </a:pPr>
            <a:r>
              <a:rPr lang="en-US" sz="4500">
                <a:solidFill>
                  <a:srgbClr val="FFC139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330 </a:t>
            </a:r>
            <a:endParaRPr sz="4500">
              <a:solidFill>
                <a:srgbClr val="FFC139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>
              <a:buSzPts val="2400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Members from across business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2" title="Chart"/>
          <p:cNvPicPr preferRelativeResize="0"/>
          <p:nvPr/>
        </p:nvPicPr>
        <p:blipFill rotWithShape="1">
          <a:blip r:embed="rId6">
            <a:alphaModFix/>
          </a:blip>
          <a:srcRect l="2982" r="15318" b="11698"/>
          <a:stretch/>
        </p:blipFill>
        <p:spPr>
          <a:xfrm>
            <a:off x="366638" y="3093631"/>
            <a:ext cx="3827944" cy="24650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4541457" y="2117273"/>
            <a:ext cx="61069" cy="3441366"/>
            <a:chOff x="3876975" y="2280575"/>
            <a:chExt cx="81425" cy="3942000"/>
          </a:xfrm>
        </p:grpSpPr>
        <p:cxnSp>
          <p:nvCxnSpPr>
            <p:cNvPr id="100" name="Google Shape;100;p2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101;p2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g101b76d7fe4_0_82"/>
          <p:cNvGrpSpPr/>
          <p:nvPr/>
        </p:nvGrpSpPr>
        <p:grpSpPr>
          <a:xfrm>
            <a:off x="8298586" y="2390068"/>
            <a:ext cx="56942" cy="1941750"/>
            <a:chOff x="11064781" y="2043757"/>
            <a:chExt cx="75923" cy="2589000"/>
          </a:xfrm>
        </p:grpSpPr>
        <p:cxnSp>
          <p:nvCxnSpPr>
            <p:cNvPr id="520" name="Google Shape;520;g101b76d7fe4_0_82"/>
            <p:cNvCxnSpPr/>
            <p:nvPr/>
          </p:nvCxnSpPr>
          <p:spPr>
            <a:xfrm>
              <a:off x="11064781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21" name="Google Shape;521;g101b76d7fe4_0_82"/>
            <p:cNvCxnSpPr/>
            <p:nvPr/>
          </p:nvCxnSpPr>
          <p:spPr>
            <a:xfrm>
              <a:off x="11140704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522" name="Google Shape;522;g101b76d7fe4_0_82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Citi Bike</a:t>
            </a:r>
            <a:endParaRPr/>
          </a:p>
        </p:txBody>
      </p:sp>
      <p:sp>
        <p:nvSpPr>
          <p:cNvPr id="523" name="Google Shape;523;g101b76d7fe4_0_82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943350" cy="32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75" b="1">
                <a:solidFill>
                  <a:schemeClr val="dk1"/>
                </a:solidFill>
              </a:rPr>
              <a:t>ABOUT</a:t>
            </a:r>
            <a:endParaRPr sz="1275" b="1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75">
                <a:solidFill>
                  <a:schemeClr val="dk1"/>
                </a:solidFill>
              </a:rPr>
              <a:t>New York City’s bike share system, </a:t>
            </a:r>
            <a:br>
              <a:rPr lang="en-US" sz="1275">
                <a:solidFill>
                  <a:schemeClr val="dk1"/>
                </a:solidFill>
              </a:rPr>
            </a:br>
            <a:r>
              <a:rPr lang="en-US" sz="1275">
                <a:solidFill>
                  <a:schemeClr val="dk1"/>
                </a:solidFill>
              </a:rPr>
              <a:t>and the largest in the nation</a:t>
            </a:r>
            <a:br>
              <a:rPr lang="en-US" sz="1275">
                <a:solidFill>
                  <a:schemeClr val="dk1"/>
                </a:solidFill>
              </a:rPr>
            </a:br>
            <a:endParaRPr sz="1275" b="1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75" b="1">
                <a:solidFill>
                  <a:schemeClr val="dk1"/>
                </a:solidFill>
              </a:rPr>
              <a:t>FUND INVESTMENT</a:t>
            </a:r>
            <a:endParaRPr sz="1275" b="1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75">
                <a:solidFill>
                  <a:schemeClr val="dk1"/>
                </a:solidFill>
              </a:rPr>
              <a:t>$5mm subordinated debt</a:t>
            </a:r>
            <a:br>
              <a:rPr lang="en-US" sz="1275">
                <a:solidFill>
                  <a:schemeClr val="dk1"/>
                </a:solidFill>
              </a:rPr>
            </a:br>
            <a:endParaRPr sz="1275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75" b="1">
                <a:solidFill>
                  <a:schemeClr val="dk1"/>
                </a:solidFill>
              </a:rPr>
              <a:t>OUTCOME</a:t>
            </a:r>
            <a:endParaRPr sz="1275" b="1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buSzPts val="1700"/>
            </a:pPr>
            <a:r>
              <a:rPr lang="en-US" sz="1275">
                <a:solidFill>
                  <a:schemeClr val="dk1"/>
                </a:solidFill>
              </a:rPr>
              <a:t>Supported public sector innovation</a:t>
            </a:r>
            <a:endParaRPr sz="1275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spcAft>
                <a:spcPts val="750"/>
              </a:spcAft>
              <a:buSzPts val="1700"/>
            </a:pPr>
            <a:r>
              <a:rPr lang="en-US" sz="1275">
                <a:solidFill>
                  <a:schemeClr val="dk1"/>
                </a:solidFill>
              </a:rPr>
              <a:t>Expanded system to underserved communities, such as Harlem and Bedford-Stuyvesant</a:t>
            </a:r>
            <a:endParaRPr sz="1275">
              <a:solidFill>
                <a:schemeClr val="dk1"/>
              </a:solidFill>
            </a:endParaRPr>
          </a:p>
        </p:txBody>
      </p:sp>
      <p:pic>
        <p:nvPicPr>
          <p:cNvPr id="524" name="Google Shape;524;g101b76d7fe4_0_82"/>
          <p:cNvPicPr preferRelativeResize="0"/>
          <p:nvPr/>
        </p:nvPicPr>
        <p:blipFill rotWithShape="1">
          <a:blip r:embed="rId3">
            <a:alphaModFix/>
          </a:blip>
          <a:srcRect l="406" r="406"/>
          <a:stretch/>
        </p:blipFill>
        <p:spPr>
          <a:xfrm>
            <a:off x="5214150" y="2239574"/>
            <a:ext cx="3044026" cy="2045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g101b76d7fe4_0_82"/>
          <p:cNvGrpSpPr/>
          <p:nvPr/>
        </p:nvGrpSpPr>
        <p:grpSpPr>
          <a:xfrm rot="-5400000">
            <a:off x="6824868" y="2841371"/>
            <a:ext cx="53399" cy="3055838"/>
            <a:chOff x="3876975" y="2280575"/>
            <a:chExt cx="81425" cy="3942000"/>
          </a:xfrm>
        </p:grpSpPr>
        <p:cxnSp>
          <p:nvCxnSpPr>
            <p:cNvPr id="526" name="Google Shape;526;g101b76d7fe4_0_82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27" name="Google Shape;527;g101b76d7fe4_0_82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528" name="Google Shape;528;g101b76d7fe4_0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094" y="4190020"/>
            <a:ext cx="2060122" cy="137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g101b76d7fe4_0_95"/>
          <p:cNvGrpSpPr/>
          <p:nvPr/>
        </p:nvGrpSpPr>
        <p:grpSpPr>
          <a:xfrm>
            <a:off x="8298586" y="2390068"/>
            <a:ext cx="56942" cy="1941750"/>
            <a:chOff x="11064781" y="2043757"/>
            <a:chExt cx="75923" cy="2589000"/>
          </a:xfrm>
        </p:grpSpPr>
        <p:cxnSp>
          <p:nvCxnSpPr>
            <p:cNvPr id="535" name="Google Shape;535;g101b76d7fe4_0_95"/>
            <p:cNvCxnSpPr/>
            <p:nvPr/>
          </p:nvCxnSpPr>
          <p:spPr>
            <a:xfrm>
              <a:off x="11064781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36" name="Google Shape;536;g101b76d7fe4_0_95"/>
            <p:cNvCxnSpPr/>
            <p:nvPr/>
          </p:nvCxnSpPr>
          <p:spPr>
            <a:xfrm>
              <a:off x="11140704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537" name="Google Shape;537;g101b76d7fe4_0_95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Newlab</a:t>
            </a:r>
            <a:endParaRPr/>
          </a:p>
        </p:txBody>
      </p:sp>
      <p:sp>
        <p:nvSpPr>
          <p:cNvPr id="538" name="Google Shape;538;g101b76d7fe4_0_95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943350" cy="32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75" b="1">
                <a:solidFill>
                  <a:schemeClr val="dk1"/>
                </a:solidFill>
              </a:rPr>
              <a:t>ABOUT</a:t>
            </a:r>
            <a:endParaRPr sz="1275" b="1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buSzPts val="1700"/>
            </a:pPr>
            <a:r>
              <a:rPr lang="en-US" sz="1275">
                <a:solidFill>
                  <a:schemeClr val="dk1"/>
                </a:solidFill>
              </a:rPr>
              <a:t>Co-working space focused on hardware technology &amp; advanced manufacturing </a:t>
            </a:r>
            <a:endParaRPr sz="1275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buSzPts val="1700"/>
            </a:pPr>
            <a:r>
              <a:rPr lang="en-US" sz="1275">
                <a:solidFill>
                  <a:schemeClr val="dk1"/>
                </a:solidFill>
              </a:rPr>
              <a:t>84,000 sq. ft. in the Brooklyn Navy Yard</a:t>
            </a:r>
            <a:br>
              <a:rPr lang="en-US" sz="1275">
                <a:solidFill>
                  <a:schemeClr val="dk1"/>
                </a:solidFill>
              </a:rPr>
            </a:br>
            <a:endParaRPr sz="1275" b="1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75" b="1">
                <a:solidFill>
                  <a:schemeClr val="dk1"/>
                </a:solidFill>
              </a:rPr>
              <a:t>FUND INVESTMENT</a:t>
            </a:r>
            <a:endParaRPr sz="1275" b="1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75">
                <a:solidFill>
                  <a:schemeClr val="dk1"/>
                </a:solidFill>
              </a:rPr>
              <a:t>Three loans totaling $9mm</a:t>
            </a:r>
            <a:br>
              <a:rPr lang="en-US" sz="1275">
                <a:solidFill>
                  <a:schemeClr val="dk1"/>
                </a:solidFill>
              </a:rPr>
            </a:br>
            <a:endParaRPr sz="1275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75" b="1">
                <a:solidFill>
                  <a:schemeClr val="dk1"/>
                </a:solidFill>
              </a:rPr>
              <a:t>OUTCOME</a:t>
            </a:r>
            <a:endParaRPr sz="1275" b="1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buSzPts val="1700"/>
            </a:pPr>
            <a:r>
              <a:rPr lang="en-US" sz="1275">
                <a:solidFill>
                  <a:schemeClr val="dk1"/>
                </a:solidFill>
              </a:rPr>
              <a:t>Seeding a new growth industry for NYC</a:t>
            </a:r>
            <a:endParaRPr sz="1275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buSzPts val="1700"/>
            </a:pPr>
            <a:r>
              <a:rPr lang="en-US" sz="1275">
                <a:solidFill>
                  <a:schemeClr val="dk1"/>
                </a:solidFill>
              </a:rPr>
              <a:t>90% leased within 12 months</a:t>
            </a:r>
            <a:endParaRPr sz="1275">
              <a:solidFill>
                <a:schemeClr val="dk1"/>
              </a:solidFill>
            </a:endParaRPr>
          </a:p>
          <a:p>
            <a:pPr indent="-252413">
              <a:lnSpc>
                <a:spcPct val="100000"/>
              </a:lnSpc>
              <a:spcAft>
                <a:spcPts val="750"/>
              </a:spcAft>
              <a:buSzPts val="1700"/>
            </a:pPr>
            <a:r>
              <a:rPr lang="en-US" sz="1275">
                <a:solidFill>
                  <a:schemeClr val="dk1"/>
                </a:solidFill>
              </a:rPr>
              <a:t>Burgeoning medical device, artificial intelligence &amp; quantum computing cluster</a:t>
            </a:r>
            <a:endParaRPr sz="1275">
              <a:solidFill>
                <a:schemeClr val="dk1"/>
              </a:solidFill>
            </a:endParaRPr>
          </a:p>
        </p:txBody>
      </p:sp>
      <p:pic>
        <p:nvPicPr>
          <p:cNvPr id="539" name="Google Shape;539;g101b76d7fe4_0_95"/>
          <p:cNvPicPr preferRelativeResize="0"/>
          <p:nvPr/>
        </p:nvPicPr>
        <p:blipFill rotWithShape="1">
          <a:blip r:embed="rId3">
            <a:alphaModFix/>
          </a:blip>
          <a:srcRect l="416" r="426"/>
          <a:stretch/>
        </p:blipFill>
        <p:spPr>
          <a:xfrm>
            <a:off x="5214150" y="2239574"/>
            <a:ext cx="3044025" cy="2045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g101b76d7fe4_0_95"/>
          <p:cNvGrpSpPr/>
          <p:nvPr/>
        </p:nvGrpSpPr>
        <p:grpSpPr>
          <a:xfrm rot="-5400000">
            <a:off x="6824868" y="2841371"/>
            <a:ext cx="53399" cy="3055838"/>
            <a:chOff x="3876975" y="2280575"/>
            <a:chExt cx="81425" cy="3942000"/>
          </a:xfrm>
        </p:grpSpPr>
        <p:cxnSp>
          <p:nvCxnSpPr>
            <p:cNvPr id="541" name="Google Shape;541;g101b76d7fe4_0_95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2" name="Google Shape;542;g101b76d7fe4_0_95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543" name="Google Shape;543;g101b76d7fe4_0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094" y="4182070"/>
            <a:ext cx="2060122" cy="137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gfbaa61587a_0_32"/>
          <p:cNvPicPr preferRelativeResize="0"/>
          <p:nvPr/>
        </p:nvPicPr>
        <p:blipFill rotWithShape="1">
          <a:blip r:embed="rId3">
            <a:alphaModFix/>
          </a:blip>
          <a:srcRect t="12720" b="12713"/>
          <a:stretch/>
        </p:blipFill>
        <p:spPr>
          <a:xfrm>
            <a:off x="-894944" y="0"/>
            <a:ext cx="115759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fbaa61587a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1960" y="3064796"/>
            <a:ext cx="3800078" cy="7284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50;gfbaa61587a_0_32">
            <a:extLst>
              <a:ext uri="{FF2B5EF4-FFF2-40B4-BE49-F238E27FC236}">
                <a16:creationId xmlns:a16="http://schemas.microsoft.com/office/drawing/2014/main" id="{EEAF6C94-2D43-40DF-8B06-7B61EB52D744}"/>
              </a:ext>
            </a:extLst>
          </p:cNvPr>
          <p:cNvSpPr/>
          <p:nvPr/>
        </p:nvSpPr>
        <p:spPr>
          <a:xfrm>
            <a:off x="-856035" y="-87549"/>
            <a:ext cx="11274357" cy="6945549"/>
          </a:xfrm>
          <a:prstGeom prst="rect">
            <a:avLst/>
          </a:prstGeom>
          <a:solidFill>
            <a:srgbClr val="020202">
              <a:alpha val="372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>
                <a:solidFill>
                  <a:srgbClr val="FFFFFF"/>
                </a:solidFill>
              </a:rPr>
              <a:t>250+ years of advocacy and action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755710" y="2986744"/>
            <a:ext cx="1813950" cy="8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1768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New York Chamber of Commerce &amp; Industry Established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9" name="Google Shape;109;p3"/>
          <p:cNvCxnSpPr/>
          <p:nvPr/>
        </p:nvCxnSpPr>
        <p:spPr>
          <a:xfrm>
            <a:off x="-92175" y="3950475"/>
            <a:ext cx="9254701" cy="0"/>
          </a:xfrm>
          <a:prstGeom prst="straightConnector1">
            <a:avLst/>
          </a:prstGeom>
          <a:noFill/>
          <a:ln w="1905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3"/>
          <p:cNvSpPr txBox="1"/>
          <p:nvPr/>
        </p:nvSpPr>
        <p:spPr>
          <a:xfrm>
            <a:off x="1713375" y="4060144"/>
            <a:ext cx="1813950" cy="8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1979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David Rockefeller founds the Partnership for New York City 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2767931" y="2813494"/>
            <a:ext cx="1813950" cy="98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1996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Henry Kravis and Jerry Speyer create the investment fund arm of the Partnership 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3779372" y="4060144"/>
            <a:ext cx="1813950" cy="8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2001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Blueprint for Recovery from 9/11 Terrorist Attacks created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780144" y="3159769"/>
            <a:ext cx="1813950" cy="6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2007-PRESENT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Leadership in Career &amp; Technical Education (CTE)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5845388" y="4060144"/>
            <a:ext cx="2133225" cy="6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2018-PRESENT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Transit Innovation Partnership 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6805781" y="2986744"/>
            <a:ext cx="1813950" cy="8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SzPts val="1100"/>
            </a:pPr>
            <a:r>
              <a:rPr lang="en-US" sz="8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2020-PRESENT</a:t>
            </a:r>
            <a:endParaRPr sz="825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300"/>
            </a:pPr>
            <a:r>
              <a:rPr lang="en-U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Navigating COVID-19 through public/private partnership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088" y="4695094"/>
            <a:ext cx="795315" cy="92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>
            <a:off x="709763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18" name="Google Shape;118;p3"/>
          <p:cNvSpPr/>
          <p:nvPr/>
        </p:nvSpPr>
        <p:spPr>
          <a:xfrm>
            <a:off x="1668413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19" name="Google Shape;119;p3"/>
          <p:cNvSpPr/>
          <p:nvPr/>
        </p:nvSpPr>
        <p:spPr>
          <a:xfrm>
            <a:off x="2723831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20" name="Google Shape;120;p3"/>
          <p:cNvSpPr/>
          <p:nvPr/>
        </p:nvSpPr>
        <p:spPr>
          <a:xfrm>
            <a:off x="3733181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r>
              <a:rPr lang="en-US" sz="1050"/>
              <a:t> </a:t>
            </a:r>
            <a:endParaRPr sz="1050"/>
          </a:p>
        </p:txBody>
      </p:sp>
      <p:sp>
        <p:nvSpPr>
          <p:cNvPr id="121" name="Google Shape;121;p3"/>
          <p:cNvSpPr/>
          <p:nvPr/>
        </p:nvSpPr>
        <p:spPr>
          <a:xfrm>
            <a:off x="4742531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r>
              <a:rPr lang="en-US" sz="1050"/>
              <a:t> </a:t>
            </a:r>
            <a:endParaRPr sz="1050"/>
          </a:p>
        </p:txBody>
      </p:sp>
      <p:sp>
        <p:nvSpPr>
          <p:cNvPr id="122" name="Google Shape;122;p3"/>
          <p:cNvSpPr/>
          <p:nvPr/>
        </p:nvSpPr>
        <p:spPr>
          <a:xfrm>
            <a:off x="5797950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r>
              <a:rPr lang="en-US" sz="1050"/>
              <a:t> </a:t>
            </a:r>
            <a:endParaRPr sz="1050"/>
          </a:p>
        </p:txBody>
      </p:sp>
      <p:sp>
        <p:nvSpPr>
          <p:cNvPr id="123" name="Google Shape;123;p3"/>
          <p:cNvSpPr/>
          <p:nvPr/>
        </p:nvSpPr>
        <p:spPr>
          <a:xfrm>
            <a:off x="6761231" y="3905925"/>
            <a:ext cx="89100" cy="891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r>
              <a:rPr lang="en-US" sz="1050"/>
              <a:t> </a:t>
            </a:r>
            <a:endParaRPr sz="1050"/>
          </a:p>
        </p:txBody>
      </p:sp>
      <p:cxnSp>
        <p:nvCxnSpPr>
          <p:cNvPr id="124" name="Google Shape;124;p3"/>
          <p:cNvCxnSpPr/>
          <p:nvPr/>
        </p:nvCxnSpPr>
        <p:spPr>
          <a:xfrm rot="10800000">
            <a:off x="755719" y="2087925"/>
            <a:ext cx="0" cy="186255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823" y="2088694"/>
            <a:ext cx="834422" cy="9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30731" y="2080594"/>
            <a:ext cx="795319" cy="94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9363" y="4695094"/>
            <a:ext cx="1388194" cy="92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45525" y="2210110"/>
            <a:ext cx="1388194" cy="93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3750" y="4695094"/>
            <a:ext cx="1133215" cy="9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65613" y="2219364"/>
            <a:ext cx="1662574" cy="925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3"/>
          <p:cNvCxnSpPr/>
          <p:nvPr/>
        </p:nvCxnSpPr>
        <p:spPr>
          <a:xfrm rot="10800000">
            <a:off x="1713375" y="3950381"/>
            <a:ext cx="0" cy="1668375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3"/>
          <p:cNvCxnSpPr/>
          <p:nvPr/>
        </p:nvCxnSpPr>
        <p:spPr>
          <a:xfrm rot="10800000">
            <a:off x="2767931" y="2087925"/>
            <a:ext cx="0" cy="186255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3"/>
          <p:cNvCxnSpPr/>
          <p:nvPr/>
        </p:nvCxnSpPr>
        <p:spPr>
          <a:xfrm rot="10800000">
            <a:off x="4785525" y="2213025"/>
            <a:ext cx="0" cy="173745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3"/>
          <p:cNvCxnSpPr/>
          <p:nvPr/>
        </p:nvCxnSpPr>
        <p:spPr>
          <a:xfrm rot="10800000">
            <a:off x="6805781" y="2218425"/>
            <a:ext cx="0" cy="173205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3"/>
          <p:cNvCxnSpPr/>
          <p:nvPr/>
        </p:nvCxnSpPr>
        <p:spPr>
          <a:xfrm rot="10800000">
            <a:off x="3779381" y="3950381"/>
            <a:ext cx="0" cy="1668375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3"/>
          <p:cNvCxnSpPr/>
          <p:nvPr/>
        </p:nvCxnSpPr>
        <p:spPr>
          <a:xfrm rot="10800000">
            <a:off x="5842500" y="3950381"/>
            <a:ext cx="0" cy="1668375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/>
          <p:nvPr/>
        </p:nvSpPr>
        <p:spPr>
          <a:xfrm>
            <a:off x="4572000" y="772463"/>
            <a:ext cx="4711725" cy="5426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367447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How we work</a:t>
            </a:r>
            <a:endParaRPr/>
          </a:p>
        </p:txBody>
      </p:sp>
      <p:sp>
        <p:nvSpPr>
          <p:cNvPr id="144" name="Google Shape;144;p4"/>
          <p:cNvSpPr txBox="1">
            <a:spLocks noGrp="1"/>
          </p:cNvSpPr>
          <p:nvPr>
            <p:ph type="body" idx="1"/>
          </p:nvPr>
        </p:nvSpPr>
        <p:spPr>
          <a:xfrm>
            <a:off x="4989788" y="2335781"/>
            <a:ext cx="35624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lt1"/>
                </a:solidFill>
              </a:rPr>
              <a:t>Integrated approach on</a:t>
            </a:r>
            <a:endParaRPr>
              <a:solidFill>
                <a:schemeClr val="lt1"/>
              </a:solidFill>
            </a:endParaRPr>
          </a:p>
          <a:p>
            <a:pPr>
              <a:spcBef>
                <a:spcPts val="1200"/>
              </a:spcBef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Program activity</a:t>
            </a:r>
            <a:endParaRPr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Advocacy </a:t>
            </a:r>
            <a:endParaRPr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Research</a:t>
            </a:r>
            <a:endParaRPr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Networking </a:t>
            </a:r>
            <a:endParaRPr>
              <a:solidFill>
                <a:schemeClr val="lt1"/>
              </a:solidFill>
            </a:endParaRPr>
          </a:p>
          <a:p>
            <a:pPr>
              <a:spcAft>
                <a:spcPts val="750"/>
              </a:spcAft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Smart Investments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838088" y="2470643"/>
            <a:ext cx="3039300" cy="3039300"/>
          </a:xfrm>
          <a:prstGeom prst="ellipse">
            <a:avLst/>
          </a:prstGeom>
          <a:solidFill>
            <a:srgbClr val="FFF3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46" name="Google Shape;146;p4"/>
          <p:cNvSpPr/>
          <p:nvPr/>
        </p:nvSpPr>
        <p:spPr>
          <a:xfrm>
            <a:off x="628650" y="3530294"/>
            <a:ext cx="1880100" cy="1880100"/>
          </a:xfrm>
          <a:prstGeom prst="ellipse">
            <a:avLst/>
          </a:prstGeom>
          <a:solidFill>
            <a:srgbClr val="FFC139">
              <a:alpha val="7960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47" name="Google Shape;147;p4"/>
          <p:cNvSpPr txBox="1"/>
          <p:nvPr/>
        </p:nvSpPr>
        <p:spPr>
          <a:xfrm>
            <a:off x="919394" y="4226327"/>
            <a:ext cx="1298475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300"/>
            </a:pPr>
            <a:r>
              <a:rPr lang="en-US" sz="975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Academics</a:t>
            </a:r>
            <a:endParaRPr sz="97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1417244" y="2125369"/>
            <a:ext cx="1879875" cy="1879875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49" name="Google Shape;149;p4"/>
          <p:cNvSpPr txBox="1"/>
          <p:nvPr/>
        </p:nvSpPr>
        <p:spPr>
          <a:xfrm>
            <a:off x="1726039" y="2760320"/>
            <a:ext cx="1298475" cy="610200"/>
          </a:xfrm>
          <a:prstGeom prst="rect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300"/>
            </a:pPr>
            <a:r>
              <a:rPr lang="en-US" sz="975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Government</a:t>
            </a:r>
            <a:endParaRPr sz="97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0" name="Google Shape;150;p4"/>
          <p:cNvGrpSpPr/>
          <p:nvPr/>
        </p:nvGrpSpPr>
        <p:grpSpPr>
          <a:xfrm>
            <a:off x="2242349" y="3530208"/>
            <a:ext cx="1880041" cy="1880041"/>
            <a:chOff x="8817109" y="2710418"/>
            <a:chExt cx="2887928" cy="2887928"/>
          </a:xfrm>
        </p:grpSpPr>
        <p:sp>
          <p:nvSpPr>
            <p:cNvPr id="151" name="Google Shape;151;p4"/>
            <p:cNvSpPr/>
            <p:nvPr/>
          </p:nvSpPr>
          <p:spPr>
            <a:xfrm>
              <a:off x="8817109" y="2710418"/>
              <a:ext cx="2887928" cy="2887928"/>
            </a:xfrm>
            <a:prstGeom prst="ellipse">
              <a:avLst/>
            </a:prstGeom>
            <a:solidFill>
              <a:srgbClr val="FFCD61">
                <a:alpha val="7960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050"/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9263697" y="3779543"/>
              <a:ext cx="1994700" cy="9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300"/>
              </a:pPr>
              <a:r>
                <a:rPr lang="en-US" sz="975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Civic Leaders</a:t>
              </a:r>
              <a:endParaRPr sz="975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3" name="Google Shape;153;p4"/>
          <p:cNvSpPr/>
          <p:nvPr/>
        </p:nvSpPr>
        <p:spPr>
          <a:xfrm>
            <a:off x="1999358" y="3631906"/>
            <a:ext cx="716850" cy="71685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4" name="Google Shape;154;p4"/>
          <p:cNvSpPr txBox="1"/>
          <p:nvPr/>
        </p:nvSpPr>
        <p:spPr>
          <a:xfrm>
            <a:off x="1707963" y="3685204"/>
            <a:ext cx="1298475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300"/>
            </a:pPr>
            <a:r>
              <a:rPr lang="en-US" sz="97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PFNYC</a:t>
            </a:r>
            <a:endParaRPr sz="97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Where we are</a:t>
            </a:r>
            <a:endParaRPr dirty="0"/>
          </a:p>
        </p:txBody>
      </p:sp>
      <p:sp>
        <p:nvSpPr>
          <p:cNvPr id="160" name="Google Shape;160;p5"/>
          <p:cNvSpPr txBox="1">
            <a:spLocks noGrp="1"/>
          </p:cNvSpPr>
          <p:nvPr>
            <p:ph type="body" idx="1"/>
          </p:nvPr>
        </p:nvSpPr>
        <p:spPr>
          <a:xfrm>
            <a:off x="628650" y="2372681"/>
            <a:ext cx="2462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100000"/>
              </a:lnSpc>
              <a:buSzPts val="2800"/>
              <a:buNone/>
            </a:pPr>
            <a:r>
              <a:rPr lang="en-US" sz="1200" b="1" dirty="0">
                <a:solidFill>
                  <a:schemeClr val="dk1"/>
                </a:solidFill>
              </a:rPr>
              <a:t>UNEMPLOYMENT RATE</a:t>
            </a:r>
            <a:endParaRPr sz="12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4275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9.8% </a:t>
            </a:r>
            <a:endParaRPr sz="4275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r>
              <a:rPr lang="en-US" sz="1350" dirty="0"/>
              <a:t>September 2021 </a:t>
            </a:r>
            <a:br>
              <a:rPr lang="en-US" sz="1350" dirty="0"/>
            </a:br>
            <a:r>
              <a:rPr lang="en-US" sz="1350" dirty="0"/>
              <a:t>Down from a peak </a:t>
            </a:r>
            <a:br>
              <a:rPr lang="en-US" sz="1350" dirty="0"/>
            </a:br>
            <a:r>
              <a:rPr lang="en-US" sz="1350" dirty="0"/>
              <a:t>of 20% in May 2020</a:t>
            </a:r>
            <a:endParaRPr sz="1350" dirty="0"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1"/>
          </p:nvPr>
        </p:nvSpPr>
        <p:spPr>
          <a:xfrm>
            <a:off x="3340800" y="2372681"/>
            <a:ext cx="2462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100000"/>
              </a:lnSpc>
              <a:buSzPts val="2800"/>
              <a:buNone/>
            </a:pPr>
            <a:r>
              <a:rPr lang="en-US" sz="1200" b="1" dirty="0">
                <a:solidFill>
                  <a:schemeClr val="dk1"/>
                </a:solidFill>
              </a:rPr>
              <a:t>JOB POSTINGS</a:t>
            </a:r>
            <a:endParaRPr sz="12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4275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405,000</a:t>
            </a:r>
            <a:endParaRPr sz="4275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r>
              <a:rPr lang="en-US" sz="1350" dirty="0"/>
              <a:t>September 2021</a:t>
            </a:r>
            <a:br>
              <a:rPr lang="en-US" sz="1350" dirty="0"/>
            </a:br>
            <a:r>
              <a:rPr lang="en-US" sz="1350" dirty="0"/>
              <a:t>Up 4% from August 2021</a:t>
            </a:r>
            <a:endParaRPr sz="1350" dirty="0"/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6052950" y="2372681"/>
            <a:ext cx="2584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100000"/>
              </a:lnSpc>
              <a:buSzPts val="2800"/>
              <a:buNone/>
            </a:pPr>
            <a:r>
              <a:rPr lang="en-US" sz="1200" b="1" dirty="0">
                <a:solidFill>
                  <a:schemeClr val="dk1"/>
                </a:solidFill>
              </a:rPr>
              <a:t>WEEKDAY SUBWAY RIDERSHIP</a:t>
            </a:r>
            <a:endParaRPr sz="12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4275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3.2M</a:t>
            </a:r>
            <a:endParaRPr sz="4275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r>
              <a:rPr lang="en-US" sz="1350" dirty="0"/>
              <a:t>Early November 2021 </a:t>
            </a:r>
            <a:br>
              <a:rPr lang="en-US" sz="1350" dirty="0"/>
            </a:br>
            <a:r>
              <a:rPr lang="en-US" sz="1350" dirty="0"/>
              <a:t>Down 46% from pre-pandemic levels</a:t>
            </a:r>
            <a:endParaRPr sz="1350" dirty="0"/>
          </a:p>
        </p:txBody>
      </p:sp>
      <p:grpSp>
        <p:nvGrpSpPr>
          <p:cNvPr id="163" name="Google Shape;163;p5"/>
          <p:cNvGrpSpPr/>
          <p:nvPr/>
        </p:nvGrpSpPr>
        <p:grpSpPr>
          <a:xfrm>
            <a:off x="3185391" y="2429831"/>
            <a:ext cx="61069" cy="2956500"/>
            <a:chOff x="3876975" y="2280575"/>
            <a:chExt cx="81425" cy="3942000"/>
          </a:xfrm>
        </p:grpSpPr>
        <p:cxnSp>
          <p:nvCxnSpPr>
            <p:cNvPr id="164" name="Google Shape;164;p5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>
            <a:off x="5897541" y="2429831"/>
            <a:ext cx="61069" cy="2956500"/>
            <a:chOff x="3876975" y="2280575"/>
            <a:chExt cx="81425" cy="3942000"/>
          </a:xfrm>
        </p:grpSpPr>
        <p:cxnSp>
          <p:nvCxnSpPr>
            <p:cNvPr id="167" name="Google Shape;167;p5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68" name="Google Shape;168;p5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628650" y="8259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Research and policy</a:t>
            </a:r>
            <a:endParaRPr dirty="0"/>
          </a:p>
        </p:txBody>
      </p:sp>
      <p:sp>
        <p:nvSpPr>
          <p:cNvPr id="175" name="Google Shape;175;p10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943350" cy="350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dk1"/>
                </a:solidFill>
              </a:rPr>
              <a:t>Create resources for public policy makers, the media and the public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chemeClr val="dk1"/>
                </a:solidFill>
              </a:rPr>
              <a:t>Economic impact studies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dk1"/>
                </a:solidFill>
              </a:rPr>
              <a:t>Business surveys 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>
                <a:solidFill>
                  <a:schemeClr val="dk1"/>
                </a:solidFill>
              </a:rPr>
              <a:t>Convene working groups to provide the public sector with the pro bono expertise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4776075" y="2125275"/>
            <a:ext cx="4564125" cy="180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375"/>
              </a:spcBef>
              <a:buSzPts val="2400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Example Reports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SzPts val="2400"/>
            </a:pPr>
            <a:r>
              <a:rPr lang="en-US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 to Office Survey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(August 2021)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SzPts val="2400"/>
            </a:pPr>
            <a:r>
              <a:rPr lang="en-US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to Action Report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(June 2020)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2400"/>
            </a:pPr>
            <a:r>
              <a:rPr lang="en-US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Signs of Progress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(July 2021)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9138" y="4232998"/>
            <a:ext cx="835520" cy="10801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70980"/>
              </a:srgbClr>
            </a:outerShdw>
          </a:effectLst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4486" y="4232994"/>
            <a:ext cx="835519" cy="10801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1"/>
          <p:cNvGrpSpPr/>
          <p:nvPr/>
        </p:nvGrpSpPr>
        <p:grpSpPr>
          <a:xfrm>
            <a:off x="8637554" y="2691293"/>
            <a:ext cx="56942" cy="1941830"/>
            <a:chOff x="11064781" y="2043757"/>
            <a:chExt cx="75923" cy="2589106"/>
          </a:xfrm>
        </p:grpSpPr>
        <p:cxnSp>
          <p:nvCxnSpPr>
            <p:cNvPr id="185" name="Google Shape;185;p11"/>
            <p:cNvCxnSpPr/>
            <p:nvPr/>
          </p:nvCxnSpPr>
          <p:spPr>
            <a:xfrm>
              <a:off x="11064781" y="2043757"/>
              <a:ext cx="0" cy="25891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11"/>
            <p:cNvCxnSpPr/>
            <p:nvPr/>
          </p:nvCxnSpPr>
          <p:spPr>
            <a:xfrm>
              <a:off x="11140704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187" name="Google Shape;187;p11"/>
          <p:cNvSpPr txBox="1">
            <a:spLocks noGrp="1"/>
          </p:cNvSpPr>
          <p:nvPr>
            <p:ph type="title"/>
          </p:nvPr>
        </p:nvSpPr>
        <p:spPr>
          <a:xfrm>
            <a:off x="628650" y="71959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Advocacy and partnerships </a:t>
            </a:r>
            <a:endParaRPr dirty="0"/>
          </a:p>
        </p:txBody>
      </p:sp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943350" cy="32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171450" indent="-171450"/>
            <a:r>
              <a:rPr lang="en-US">
                <a:solidFill>
                  <a:schemeClr val="dk1"/>
                </a:solidFill>
              </a:rPr>
              <a:t>Engage in advocacy at the city, state and federal level</a:t>
            </a:r>
            <a:endParaRPr>
              <a:solidFill>
                <a:schemeClr val="dk1"/>
              </a:solidFill>
            </a:endParaRPr>
          </a:p>
          <a:p>
            <a:pPr marL="171450" indent="-171450">
              <a:spcBef>
                <a:spcPts val="1200"/>
              </a:spcBef>
              <a:spcAft>
                <a:spcPts val="1200"/>
              </a:spcAft>
            </a:pPr>
            <a:r>
              <a:rPr lang="en-US">
                <a:solidFill>
                  <a:schemeClr val="dk1"/>
                </a:solidFill>
              </a:rPr>
              <a:t>Support economic health through public-private partnership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4438" y="2113328"/>
            <a:ext cx="3686175" cy="2477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11"/>
          <p:cNvGrpSpPr/>
          <p:nvPr/>
        </p:nvGrpSpPr>
        <p:grpSpPr>
          <a:xfrm rot="-5400000">
            <a:off x="7163836" y="3142597"/>
            <a:ext cx="53399" cy="3055838"/>
            <a:chOff x="3876975" y="2280575"/>
            <a:chExt cx="81425" cy="3942000"/>
          </a:xfrm>
        </p:grpSpPr>
        <p:cxnSp>
          <p:nvCxnSpPr>
            <p:cNvPr id="191" name="Google Shape;191;p11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92" name="Google Shape;192;p11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efbc859c5a_0_157"/>
          <p:cNvSpPr/>
          <p:nvPr/>
        </p:nvSpPr>
        <p:spPr>
          <a:xfrm>
            <a:off x="-26608" y="0"/>
            <a:ext cx="4598609" cy="6945549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341" name="Google Shape;341;gefbc859c5a_0_157"/>
          <p:cNvSpPr txBox="1">
            <a:spLocks noGrp="1"/>
          </p:cNvSpPr>
          <p:nvPr>
            <p:ph type="title"/>
          </p:nvPr>
        </p:nvSpPr>
        <p:spPr>
          <a:xfrm>
            <a:off x="4876725" y="1350326"/>
            <a:ext cx="395599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ctr" anchorCtr="0">
            <a:noAutofit/>
          </a:bodyPr>
          <a:lstStyle/>
          <a:p>
            <a:pPr>
              <a:lnSpc>
                <a:spcPct val="100000"/>
              </a:lnSpc>
              <a:buSzPts val="4400"/>
            </a:pPr>
            <a:r>
              <a:rPr lang="en-US" sz="1200" b="1" dirty="0"/>
              <a:t>KEY PROGRAMS</a:t>
            </a:r>
            <a:endParaRPr sz="1200" b="1" dirty="0"/>
          </a:p>
          <a:p>
            <a:pPr>
              <a:lnSpc>
                <a:spcPct val="100000"/>
              </a:lnSpc>
              <a:buSzPts val="4400"/>
            </a:pPr>
            <a:endParaRPr sz="1200" b="1" dirty="0"/>
          </a:p>
          <a:p>
            <a:pPr>
              <a:lnSpc>
                <a:spcPct val="100000"/>
              </a:lnSpc>
              <a:buSzPts val="4400"/>
            </a:pPr>
            <a:r>
              <a:rPr lang="en-US" sz="3500" dirty="0"/>
              <a:t>Small Business Resource Network</a:t>
            </a:r>
            <a:endParaRPr sz="3500" dirty="0"/>
          </a:p>
        </p:txBody>
      </p:sp>
      <p:sp>
        <p:nvSpPr>
          <p:cNvPr id="342" name="Google Shape;342;gefbc859c5a_0_157"/>
          <p:cNvSpPr txBox="1">
            <a:spLocks noGrp="1"/>
          </p:cNvSpPr>
          <p:nvPr>
            <p:ph type="body" idx="1"/>
          </p:nvPr>
        </p:nvSpPr>
        <p:spPr>
          <a:xfrm>
            <a:off x="4917741" y="2678758"/>
            <a:ext cx="36387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dk1"/>
                </a:solidFill>
              </a:rPr>
              <a:t>Connecting 20,000+ minority and women-owned small businesses with private and public resources 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 sz="2000" dirty="0">
                <a:solidFill>
                  <a:schemeClr val="dk1"/>
                </a:solidFill>
              </a:rPr>
              <a:t>Open + Online is providing free websites and SEO consultation </a:t>
            </a:r>
            <a:endParaRPr sz="2000" dirty="0">
              <a:solidFill>
                <a:schemeClr val="dk1"/>
              </a:solidFill>
            </a:endParaRPr>
          </a:p>
        </p:txBody>
      </p:sp>
      <p:grpSp>
        <p:nvGrpSpPr>
          <p:cNvPr id="343" name="Google Shape;343;gefbc859c5a_0_157"/>
          <p:cNvGrpSpPr/>
          <p:nvPr/>
        </p:nvGrpSpPr>
        <p:grpSpPr>
          <a:xfrm>
            <a:off x="903377" y="2547143"/>
            <a:ext cx="360748" cy="2917811"/>
            <a:chOff x="10762683" y="2924779"/>
            <a:chExt cx="365990" cy="3015630"/>
          </a:xfrm>
        </p:grpSpPr>
        <p:grpSp>
          <p:nvGrpSpPr>
            <p:cNvPr id="344" name="Google Shape;344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45" name="Google Shape;345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6" name="Google Shape;346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47" name="Google Shape;347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48" name="Google Shape;348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9" name="Google Shape;349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50" name="Google Shape;350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51" name="Google Shape;351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2" name="Google Shape;352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53" name="Google Shape;353;gefbc859c5a_0_157"/>
          <p:cNvGrpSpPr/>
          <p:nvPr/>
        </p:nvGrpSpPr>
        <p:grpSpPr>
          <a:xfrm>
            <a:off x="2358358" y="1449490"/>
            <a:ext cx="360748" cy="2917811"/>
            <a:chOff x="10762683" y="2924779"/>
            <a:chExt cx="365990" cy="3015630"/>
          </a:xfrm>
        </p:grpSpPr>
        <p:grpSp>
          <p:nvGrpSpPr>
            <p:cNvPr id="354" name="Google Shape;354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55" name="Google Shape;355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6" name="Google Shape;356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57" name="Google Shape;357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58" name="Google Shape;358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9" name="Google Shape;359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60" name="Google Shape;360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61" name="Google Shape;361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2" name="Google Shape;362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63" name="Google Shape;363;gefbc859c5a_0_157"/>
          <p:cNvGrpSpPr/>
          <p:nvPr/>
        </p:nvGrpSpPr>
        <p:grpSpPr>
          <a:xfrm>
            <a:off x="1091211" y="1304589"/>
            <a:ext cx="360748" cy="2917811"/>
            <a:chOff x="10762683" y="2924779"/>
            <a:chExt cx="365990" cy="3015630"/>
          </a:xfrm>
        </p:grpSpPr>
        <p:grpSp>
          <p:nvGrpSpPr>
            <p:cNvPr id="364" name="Google Shape;364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65" name="Google Shape;365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6" name="Google Shape;366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67" name="Google Shape;367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68" name="Google Shape;368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9" name="Google Shape;369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70" name="Google Shape;370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71" name="Google Shape;371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2" name="Google Shape;372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73" name="Google Shape;373;gefbc859c5a_0_157"/>
          <p:cNvGrpSpPr/>
          <p:nvPr/>
        </p:nvGrpSpPr>
        <p:grpSpPr>
          <a:xfrm rot="-5400000">
            <a:off x="11662372" y="2581610"/>
            <a:ext cx="53405" cy="3171437"/>
            <a:chOff x="3876975" y="2280575"/>
            <a:chExt cx="81425" cy="3942000"/>
          </a:xfrm>
        </p:grpSpPr>
        <p:cxnSp>
          <p:nvCxnSpPr>
            <p:cNvPr id="374" name="Google Shape;374;gefbc859c5a_0_157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gefbc859c5a_0_157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376" name="Google Shape;376;gefbc859c5a_0_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3939" y="5181863"/>
            <a:ext cx="942077" cy="94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efbc859c5a_0_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1764" y="5538845"/>
            <a:ext cx="1481418" cy="4035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363;gefbc859c5a_0_157">
            <a:extLst>
              <a:ext uri="{FF2B5EF4-FFF2-40B4-BE49-F238E27FC236}">
                <a16:creationId xmlns:a16="http://schemas.microsoft.com/office/drawing/2014/main" id="{58B0317C-1D5E-4FBC-B6A5-ACF969409CCF}"/>
              </a:ext>
            </a:extLst>
          </p:cNvPr>
          <p:cNvGrpSpPr/>
          <p:nvPr/>
        </p:nvGrpSpPr>
        <p:grpSpPr>
          <a:xfrm>
            <a:off x="665826" y="2547143"/>
            <a:ext cx="365990" cy="3015630"/>
            <a:chOff x="10762683" y="2924779"/>
            <a:chExt cx="365990" cy="3015630"/>
          </a:xfrm>
        </p:grpSpPr>
        <p:grpSp>
          <p:nvGrpSpPr>
            <p:cNvPr id="64" name="Google Shape;364;gefbc859c5a_0_157">
              <a:extLst>
                <a:ext uri="{FF2B5EF4-FFF2-40B4-BE49-F238E27FC236}">
                  <a16:creationId xmlns:a16="http://schemas.microsoft.com/office/drawing/2014/main" id="{F7D58D3B-1146-44B2-B3D9-250B61FC99EA}"/>
                </a:ext>
              </a:extLst>
            </p:cNvPr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71" name="Google Shape;365;gefbc859c5a_0_157">
                <a:extLst>
                  <a:ext uri="{FF2B5EF4-FFF2-40B4-BE49-F238E27FC236}">
                    <a16:creationId xmlns:a16="http://schemas.microsoft.com/office/drawing/2014/main" id="{E9A83CD5-5CFF-4DB8-B35D-8D9C9BCE9532}"/>
                  </a:ext>
                </a:extLst>
              </p:cNvPr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2" name="Google Shape;366;gefbc859c5a_0_157">
                <a:extLst>
                  <a:ext uri="{FF2B5EF4-FFF2-40B4-BE49-F238E27FC236}">
                    <a16:creationId xmlns:a16="http://schemas.microsoft.com/office/drawing/2014/main" id="{974D780D-8653-485D-B5C1-375180A06DC6}"/>
                  </a:ext>
                </a:extLst>
              </p:cNvPr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5" name="Google Shape;367;gefbc859c5a_0_157">
              <a:extLst>
                <a:ext uri="{FF2B5EF4-FFF2-40B4-BE49-F238E27FC236}">
                  <a16:creationId xmlns:a16="http://schemas.microsoft.com/office/drawing/2014/main" id="{3CC7F492-910D-4C5C-BA00-8251E2EA03F5}"/>
                </a:ext>
              </a:extLst>
            </p:cNvPr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69" name="Google Shape;368;gefbc859c5a_0_157">
                <a:extLst>
                  <a:ext uri="{FF2B5EF4-FFF2-40B4-BE49-F238E27FC236}">
                    <a16:creationId xmlns:a16="http://schemas.microsoft.com/office/drawing/2014/main" id="{B0C73208-2A63-4DA3-AAF1-8FC8C595956E}"/>
                  </a:ext>
                </a:extLst>
              </p:cNvPr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0" name="Google Shape;369;gefbc859c5a_0_157">
                <a:extLst>
                  <a:ext uri="{FF2B5EF4-FFF2-40B4-BE49-F238E27FC236}">
                    <a16:creationId xmlns:a16="http://schemas.microsoft.com/office/drawing/2014/main" id="{696C6FFA-4E65-445C-98F9-F2E05E27B04F}"/>
                  </a:ext>
                </a:extLst>
              </p:cNvPr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6" name="Google Shape;370;gefbc859c5a_0_157">
              <a:extLst>
                <a:ext uri="{FF2B5EF4-FFF2-40B4-BE49-F238E27FC236}">
                  <a16:creationId xmlns:a16="http://schemas.microsoft.com/office/drawing/2014/main" id="{AF1E10BE-74E7-445B-B549-222B6EE7090A}"/>
                </a:ext>
              </a:extLst>
            </p:cNvPr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67" name="Google Shape;371;gefbc859c5a_0_157">
                <a:extLst>
                  <a:ext uri="{FF2B5EF4-FFF2-40B4-BE49-F238E27FC236}">
                    <a16:creationId xmlns:a16="http://schemas.microsoft.com/office/drawing/2014/main" id="{4104EFCA-D2AC-4AD7-8B9A-BF841480E98D}"/>
                  </a:ext>
                </a:extLst>
              </p:cNvPr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" name="Google Shape;372;gefbc859c5a_0_157">
                <a:extLst>
                  <a:ext uri="{FF2B5EF4-FFF2-40B4-BE49-F238E27FC236}">
                    <a16:creationId xmlns:a16="http://schemas.microsoft.com/office/drawing/2014/main" id="{A4980A03-AAD9-40FC-A75D-00CA936F9E4C}"/>
                  </a:ext>
                </a:extLst>
              </p:cNvPr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78" name="Google Shape;378;gefbc859c5a_0_157"/>
          <p:cNvGrpSpPr/>
          <p:nvPr/>
        </p:nvGrpSpPr>
        <p:grpSpPr>
          <a:xfrm>
            <a:off x="3021612" y="1911682"/>
            <a:ext cx="360748" cy="2917811"/>
            <a:chOff x="10762683" y="2924779"/>
            <a:chExt cx="365990" cy="3015630"/>
          </a:xfrm>
        </p:grpSpPr>
        <p:grpSp>
          <p:nvGrpSpPr>
            <p:cNvPr id="379" name="Google Shape;379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80" name="Google Shape;380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1" name="Google Shape;381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82" name="Google Shape;382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83" name="Google Shape;383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4" name="Google Shape;384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85" name="Google Shape;385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86" name="Google Shape;386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7" name="Google Shape;387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388" name="Google Shape;388;gefbc859c5a_0_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920" y="4194031"/>
            <a:ext cx="3214800" cy="221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efbc859c5a_0_157"/>
          <p:cNvPicPr preferRelativeResize="0"/>
          <p:nvPr/>
        </p:nvPicPr>
        <p:blipFill rotWithShape="1">
          <a:blip r:embed="rId6">
            <a:alphaModFix/>
          </a:blip>
          <a:srcRect r="12525" b="11213"/>
          <a:stretch/>
        </p:blipFill>
        <p:spPr>
          <a:xfrm>
            <a:off x="186206" y="2432511"/>
            <a:ext cx="2844260" cy="20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efbc859c5a_0_157"/>
          <p:cNvPicPr preferRelativeResize="0"/>
          <p:nvPr/>
        </p:nvPicPr>
        <p:blipFill rotWithShape="1">
          <a:blip r:embed="rId7">
            <a:alphaModFix/>
          </a:blip>
          <a:srcRect r="6550"/>
          <a:stretch/>
        </p:blipFill>
        <p:spPr>
          <a:xfrm>
            <a:off x="1433316" y="807025"/>
            <a:ext cx="2794112" cy="2076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fbc859c5a_0_112"/>
          <p:cNvSpPr/>
          <p:nvPr/>
        </p:nvSpPr>
        <p:spPr>
          <a:xfrm>
            <a:off x="4578281" y="-68094"/>
            <a:ext cx="4565719" cy="6926093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296" name="Google Shape;296;gefbc859c5a_0_112"/>
          <p:cNvSpPr txBox="1">
            <a:spLocks noGrp="1"/>
          </p:cNvSpPr>
          <p:nvPr>
            <p:ph type="title"/>
          </p:nvPr>
        </p:nvSpPr>
        <p:spPr>
          <a:xfrm>
            <a:off x="522832" y="1389238"/>
            <a:ext cx="394335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ctr" anchorCtr="0">
            <a:noAutofit/>
          </a:bodyPr>
          <a:lstStyle/>
          <a:p>
            <a:pPr>
              <a:lnSpc>
                <a:spcPct val="100000"/>
              </a:lnSpc>
              <a:buSzPts val="4400"/>
            </a:pPr>
            <a:r>
              <a:rPr lang="en-US" sz="1200" b="1" dirty="0"/>
              <a:t>KEY PROGRAMS</a:t>
            </a:r>
            <a:endParaRPr sz="1200" b="1" dirty="0"/>
          </a:p>
          <a:p>
            <a:pPr>
              <a:lnSpc>
                <a:spcPct val="100000"/>
              </a:lnSpc>
              <a:buSzPts val="4400"/>
            </a:pPr>
            <a:endParaRPr sz="1200" b="1" dirty="0"/>
          </a:p>
          <a:p>
            <a:pPr>
              <a:lnSpc>
                <a:spcPct val="100000"/>
              </a:lnSpc>
              <a:buSzPts val="4400"/>
            </a:pPr>
            <a:r>
              <a:rPr lang="en-US" dirty="0"/>
              <a:t>Transit Innovation Partnership</a:t>
            </a:r>
            <a:endParaRPr dirty="0"/>
          </a:p>
        </p:txBody>
      </p:sp>
      <p:sp>
        <p:nvSpPr>
          <p:cNvPr id="297" name="Google Shape;297;gefbc859c5a_0_112"/>
          <p:cNvSpPr txBox="1">
            <a:spLocks noGrp="1"/>
          </p:cNvSpPr>
          <p:nvPr>
            <p:ph type="body" idx="1"/>
          </p:nvPr>
        </p:nvSpPr>
        <p:spPr>
          <a:xfrm>
            <a:off x="628650" y="2737125"/>
            <a:ext cx="3638700" cy="32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dk1"/>
                </a:solidFill>
              </a:rPr>
              <a:t>Providing private sector and pro bono expertise to the MTA and other public transit agencies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 sz="2000" dirty="0">
                <a:solidFill>
                  <a:schemeClr val="dk1"/>
                </a:solidFill>
              </a:rPr>
              <a:t>20+ innovation pilots executed through Transit Tech Lab</a:t>
            </a:r>
            <a:endParaRPr sz="2000" dirty="0">
              <a:solidFill>
                <a:schemeClr val="dk1"/>
              </a:solidFill>
            </a:endParaRPr>
          </a:p>
        </p:txBody>
      </p:sp>
      <p:grpSp>
        <p:nvGrpSpPr>
          <p:cNvPr id="298" name="Google Shape;298;gefbc859c5a_0_112"/>
          <p:cNvGrpSpPr/>
          <p:nvPr/>
        </p:nvGrpSpPr>
        <p:grpSpPr>
          <a:xfrm>
            <a:off x="6032434" y="2088424"/>
            <a:ext cx="274493" cy="2261723"/>
            <a:chOff x="10762683" y="2924779"/>
            <a:chExt cx="365990" cy="3015630"/>
          </a:xfrm>
        </p:grpSpPr>
        <p:grpSp>
          <p:nvGrpSpPr>
            <p:cNvPr id="299" name="Google Shape;299;gefbc859c5a_0_112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00" name="Google Shape;300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1" name="Google Shape;301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02" name="Google Shape;302;gefbc859c5a_0_112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03" name="Google Shape;303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4" name="Google Shape;304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05" name="Google Shape;305;gefbc859c5a_0_112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06" name="Google Shape;306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7" name="Google Shape;307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08" name="Google Shape;308;gefbc859c5a_0_112"/>
          <p:cNvGrpSpPr/>
          <p:nvPr/>
        </p:nvGrpSpPr>
        <p:grpSpPr>
          <a:xfrm>
            <a:off x="7520921" y="1785518"/>
            <a:ext cx="274493" cy="2261723"/>
            <a:chOff x="10762683" y="2924779"/>
            <a:chExt cx="365990" cy="3015630"/>
          </a:xfrm>
        </p:grpSpPr>
        <p:grpSp>
          <p:nvGrpSpPr>
            <p:cNvPr id="309" name="Google Shape;309;gefbc859c5a_0_112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10" name="Google Shape;310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12" name="Google Shape;312;gefbc859c5a_0_112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13" name="Google Shape;313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4" name="Google Shape;314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15" name="Google Shape;315;gefbc859c5a_0_112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16" name="Google Shape;316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18" name="Google Shape;318;gefbc859c5a_0_112"/>
          <p:cNvGrpSpPr/>
          <p:nvPr/>
        </p:nvGrpSpPr>
        <p:grpSpPr>
          <a:xfrm rot="-5400000">
            <a:off x="11662372" y="2581610"/>
            <a:ext cx="53405" cy="3171437"/>
            <a:chOff x="3876975" y="2280575"/>
            <a:chExt cx="81425" cy="3942000"/>
          </a:xfrm>
        </p:grpSpPr>
        <p:cxnSp>
          <p:nvCxnSpPr>
            <p:cNvPr id="319" name="Google Shape;319;gefbc859c5a_0_112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gefbc859c5a_0_112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321" name="Google Shape;321;gefbc859c5a_0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653" y="5484506"/>
            <a:ext cx="2401220" cy="51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efbc859c5a_0_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541" y="4138265"/>
            <a:ext cx="2795185" cy="1955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gefbc859c5a_0_112"/>
          <p:cNvGrpSpPr/>
          <p:nvPr/>
        </p:nvGrpSpPr>
        <p:grpSpPr>
          <a:xfrm>
            <a:off x="7795183" y="1785621"/>
            <a:ext cx="274493" cy="3433747"/>
            <a:chOff x="10762683" y="2924779"/>
            <a:chExt cx="365990" cy="3015630"/>
          </a:xfrm>
        </p:grpSpPr>
        <p:grpSp>
          <p:nvGrpSpPr>
            <p:cNvPr id="324" name="Google Shape;324;gefbc859c5a_0_112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25" name="Google Shape;325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6" name="Google Shape;326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27" name="Google Shape;327;gefbc859c5a_0_112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28" name="Google Shape;328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9" name="Google Shape;329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30" name="Google Shape;330;gefbc859c5a_0_112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31" name="Google Shape;331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2" name="Google Shape;332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333" name="Google Shape;333;gefbc859c5a_0_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6927" y="2894603"/>
            <a:ext cx="2696759" cy="151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efbc859c5a_0_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7877" y="934402"/>
            <a:ext cx="2954651" cy="196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20202"/>
      </a:dk1>
      <a:lt1>
        <a:srgbClr val="FFFFFF"/>
      </a:lt1>
      <a:dk2>
        <a:srgbClr val="666666"/>
      </a:dk2>
      <a:lt2>
        <a:srgbClr val="FFFBF1"/>
      </a:lt2>
      <a:accent1>
        <a:srgbClr val="FFC139"/>
      </a:accent1>
      <a:accent2>
        <a:srgbClr val="000000"/>
      </a:accent2>
      <a:accent3>
        <a:srgbClr val="FFF3D7"/>
      </a:accent3>
      <a:accent4>
        <a:srgbClr val="FFCD61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1089</Words>
  <Application>Microsoft Office PowerPoint</Application>
  <PresentationFormat>On-screen Show (4:3)</PresentationFormat>
  <Paragraphs>256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Roboto</vt:lpstr>
      <vt:lpstr>Merriweather</vt:lpstr>
      <vt:lpstr>Calibri</vt:lpstr>
      <vt:lpstr>Merriweather Light</vt:lpstr>
      <vt:lpstr>Simple Light</vt:lpstr>
      <vt:lpstr>The Partnership for New York City </vt:lpstr>
      <vt:lpstr>Who we are</vt:lpstr>
      <vt:lpstr>250+ years of advocacy and action</vt:lpstr>
      <vt:lpstr>How we work</vt:lpstr>
      <vt:lpstr>Where we are</vt:lpstr>
      <vt:lpstr>Research and policy</vt:lpstr>
      <vt:lpstr>Advocacy and partnerships </vt:lpstr>
      <vt:lpstr>KEY PROGRAMS  Small Business Resource Network</vt:lpstr>
      <vt:lpstr>KEY PROGRAMS  Transit Innovation Partnership</vt:lpstr>
      <vt:lpstr>KEY PROGRAMS  Career Discovery Week</vt:lpstr>
      <vt:lpstr>KEY PROGRAMS  David Rockefeller Fellows</vt:lpstr>
      <vt:lpstr>Partnership Fund for New York City</vt:lpstr>
      <vt:lpstr>About Us</vt:lpstr>
      <vt:lpstr>Investors</vt:lpstr>
      <vt:lpstr>Investment Principles</vt:lpstr>
      <vt:lpstr>Catalytic Activities</vt:lpstr>
      <vt:lpstr>FinTech  Innovation Lab</vt:lpstr>
      <vt:lpstr>FinTech Innovation Lab Select Partners</vt:lpstr>
      <vt:lpstr>Fund Catalyzed $1.5B Public Sector  Commitment to Life Sciences</vt:lpstr>
      <vt:lpstr>Citi Bike</vt:lpstr>
      <vt:lpstr>Newlab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Partnership for New York City </dc:title>
  <dc:creator>Carson Avery</dc:creator>
  <cp:lastModifiedBy>Jovana Ciric</cp:lastModifiedBy>
  <cp:revision>5</cp:revision>
  <dcterms:created xsi:type="dcterms:W3CDTF">2021-07-20T14:53:33Z</dcterms:created>
  <dcterms:modified xsi:type="dcterms:W3CDTF">2021-12-02T15:32:05Z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0x010100EAFA9C6A43E1D248A28AC4BDA43CC98C</vt:lpwstr>
  </property>
</Properties>
</file>