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7" r:id="rId9"/>
    <p:sldId id="265" r:id="rId10"/>
    <p:sldId id="266" r:id="rId11"/>
    <p:sldId id="268" r:id="rId12"/>
    <p:sldId id="269" r:id="rId13"/>
    <p:sldId id="271" r:id="rId14"/>
    <p:sldId id="270" r:id="rId15"/>
    <p:sldId id="272" r:id="rId16"/>
    <p:sldId id="274" r:id="rId17"/>
    <p:sldId id="278" r:id="rId18"/>
    <p:sldId id="279" r:id="rId19"/>
    <p:sldId id="275" r:id="rId20"/>
    <p:sldId id="294" r:id="rId21"/>
    <p:sldId id="276" r:id="rId22"/>
    <p:sldId id="280" r:id="rId23"/>
    <p:sldId id="293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77" r:id="rId34"/>
    <p:sldId id="290" r:id="rId35"/>
    <p:sldId id="291" r:id="rId36"/>
    <p:sldId id="292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425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05-Mar-19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05-Mar-19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121" y="979270"/>
            <a:ext cx="8825658" cy="2677648"/>
          </a:xfrm>
        </p:spPr>
        <p:txBody>
          <a:bodyPr/>
          <a:lstStyle/>
          <a:p>
            <a:r>
              <a:rPr lang="sr-Cyrl-RS" sz="7200" b="1" dirty="0" smtClean="0"/>
              <a:t>ТРОВАЊЕ ПЧЕЛА </a:t>
            </a:r>
            <a:br>
              <a:rPr lang="sr-Cyrl-RS" sz="7200" b="1" dirty="0" smtClean="0"/>
            </a:br>
            <a:r>
              <a:rPr lang="sr-Cyrl-RS" sz="7200" b="1" dirty="0" smtClean="0"/>
              <a:t>У СРБИЈИ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4053" y="5253898"/>
            <a:ext cx="8825658" cy="861420"/>
          </a:xfrm>
        </p:spPr>
        <p:txBody>
          <a:bodyPr/>
          <a:lstStyle/>
          <a:p>
            <a:pPr algn="r"/>
            <a:r>
              <a:rPr lang="sr-Cyrl-RS" dirty="0" smtClean="0"/>
              <a:t>Др мед. Родољуб живадиновић</a:t>
            </a:r>
          </a:p>
          <a:p>
            <a:pPr algn="r"/>
            <a:r>
              <a:rPr lang="sr-Cyrl-RS" dirty="0" smtClean="0"/>
              <a:t>Председник СПОС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gray">
          <a:xfrm>
            <a:off x="1972764" y="3335628"/>
            <a:ext cx="8825658" cy="89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sr-Cyrl-RS" sz="3200" b="1" dirty="0" smtClean="0"/>
              <a:t>КАКО И ЗАШТО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0932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Каква опасност нам прети, најбоље показују Кинези у провинцији Сечуан, јер тамо пчела одавно нема!!! </a:t>
            </a:r>
            <a:r>
              <a:rPr lang="sr-Cyrl-RS" sz="4000" b="1" dirty="0" smtClean="0">
                <a:solidFill>
                  <a:srgbClr val="FFFF00"/>
                </a:solidFill>
              </a:rPr>
              <a:t>ПОБИЛИ СУ ИХ...</a:t>
            </a:r>
            <a:endParaRPr lang="sr-Cyrl-R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435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Кинези се у Сечуану веру по дрвећу и </a:t>
            </a:r>
            <a:r>
              <a:rPr lang="sr-Cyrl-RS" sz="4000" b="1" dirty="0" smtClean="0">
                <a:solidFill>
                  <a:srgbClr val="FFFF00"/>
                </a:solidFill>
              </a:rPr>
              <a:t>РУЧНО</a:t>
            </a:r>
            <a:r>
              <a:rPr lang="sr-Cyrl-RS" sz="4000" b="1" dirty="0" smtClean="0">
                <a:solidFill>
                  <a:schemeClr val="bg1"/>
                </a:solidFill>
              </a:rPr>
              <a:t> опрашују воће! </a:t>
            </a:r>
            <a:endParaRPr lang="sr-Cyrl-R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64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Катастрофа се приближава и Европи! </a:t>
            </a:r>
          </a:p>
          <a:p>
            <a:endParaRPr lang="sr-Cyrl-RS" sz="4000" b="1" dirty="0" smtClean="0">
              <a:solidFill>
                <a:schemeClr val="bg1"/>
              </a:solidFill>
            </a:endParaRPr>
          </a:p>
          <a:p>
            <a:r>
              <a:rPr lang="sr-Cyrl-RS" sz="4000" b="1" dirty="0" smtClean="0">
                <a:solidFill>
                  <a:schemeClr val="bg1"/>
                </a:solidFill>
              </a:rPr>
              <a:t>У Великој Британији домаћа црна медоносна пчела </a:t>
            </a:r>
            <a:r>
              <a:rPr lang="sr-Cyrl-RS" sz="4000" b="1" dirty="0" smtClean="0">
                <a:solidFill>
                  <a:srgbClr val="FFFF00"/>
                </a:solidFill>
              </a:rPr>
              <a:t>ВИШЕ НЕ ПОСТОЈИ</a:t>
            </a:r>
            <a:r>
              <a:rPr lang="sr-Cyrl-RS" sz="4000" b="1" dirty="0" smtClean="0">
                <a:solidFill>
                  <a:schemeClr val="bg1"/>
                </a:solidFill>
              </a:rPr>
              <a:t> још од 2005. године! </a:t>
            </a:r>
          </a:p>
        </p:txBody>
      </p:sp>
    </p:spTree>
    <p:extLst>
      <p:ext uri="{BB962C8B-B14F-4D97-AF65-F5344CB8AC3E}">
        <p14:creationId xmlns:p14="http://schemas.microsoft.com/office/powerpoint/2010/main" val="2797955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04175" y="1229932"/>
            <a:ext cx="953036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Већина дивљих опрашивача нестаје јер их нико не гаји и не негује, </a:t>
            </a:r>
            <a:r>
              <a:rPr lang="sr-Cyrl-RS" sz="4000" b="1" dirty="0" smtClean="0">
                <a:solidFill>
                  <a:srgbClr val="FFFF00"/>
                </a:solidFill>
              </a:rPr>
              <a:t>90% њих је нестало </a:t>
            </a:r>
            <a:r>
              <a:rPr lang="sr-Cyrl-RS" sz="4000" b="1" dirty="0" smtClean="0">
                <a:solidFill>
                  <a:schemeClr val="bg1"/>
                </a:solidFill>
              </a:rPr>
              <a:t>још крајем прошлог или почетком овог века, те пчеле </a:t>
            </a:r>
            <a:r>
              <a:rPr lang="sr-Cyrl-RS" sz="4000" b="1" dirty="0" smtClean="0">
                <a:solidFill>
                  <a:srgbClr val="FFFF00"/>
                </a:solidFill>
              </a:rPr>
              <a:t>СВЕ ВИШЕ </a:t>
            </a:r>
            <a:r>
              <a:rPr lang="sr-Cyrl-RS" sz="4000" b="1" dirty="0" smtClean="0">
                <a:solidFill>
                  <a:schemeClr val="bg1"/>
                </a:solidFill>
              </a:rPr>
              <a:t>добијају на значају у производњи хране, јер практично постају </a:t>
            </a:r>
            <a:r>
              <a:rPr lang="sr-Cyrl-RS" sz="4000" b="1" dirty="0" smtClean="0">
                <a:solidFill>
                  <a:srgbClr val="FFFF00"/>
                </a:solidFill>
              </a:rPr>
              <a:t>ДОМИНАНТАН ОПРАШИВАЧ</a:t>
            </a:r>
            <a:r>
              <a:rPr lang="sr-Cyrl-RS" sz="4000" b="1" dirty="0" smtClean="0">
                <a:solidFill>
                  <a:schemeClr val="bg1"/>
                </a:solidFill>
              </a:rPr>
              <a:t>! </a:t>
            </a:r>
            <a:r>
              <a:rPr lang="sr-Cyrl-RS" sz="4000" b="1" dirty="0" smtClean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9356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6600" b="1" dirty="0" smtClean="0">
                <a:solidFill>
                  <a:srgbClr val="FFFF00"/>
                </a:solidFill>
              </a:rPr>
              <a:t>БЕЗ ПЧЕЛАРА </a:t>
            </a:r>
            <a:r>
              <a:rPr lang="sr-Cyrl-RS" sz="6600" b="1" dirty="0" smtClean="0">
                <a:solidFill>
                  <a:schemeClr val="bg1"/>
                </a:solidFill>
              </a:rPr>
              <a:t>данас </a:t>
            </a:r>
            <a:r>
              <a:rPr lang="sr-Cyrl-RS" sz="6600" b="1" dirty="0" smtClean="0">
                <a:solidFill>
                  <a:srgbClr val="FFFF00"/>
                </a:solidFill>
              </a:rPr>
              <a:t>НЕ БИ БИЛО ПЧЕЛА... </a:t>
            </a:r>
          </a:p>
          <a:p>
            <a:endParaRPr lang="sr-Cyrl-RS" sz="6600" b="1" dirty="0">
              <a:solidFill>
                <a:srgbClr val="FFFF00"/>
              </a:solidFill>
            </a:endParaRPr>
          </a:p>
          <a:p>
            <a:pPr algn="r"/>
            <a:r>
              <a:rPr lang="sr-Cyrl-RS" sz="3600" b="1" dirty="0" smtClean="0">
                <a:solidFill>
                  <a:srgbClr val="FF0000"/>
                </a:solidFill>
              </a:rPr>
              <a:t>То је трагедија</a:t>
            </a:r>
          </a:p>
        </p:txBody>
      </p:sp>
    </p:spTree>
    <p:extLst>
      <p:ext uri="{BB962C8B-B14F-4D97-AF65-F5344CB8AC3E}">
        <p14:creationId xmlns:p14="http://schemas.microsoft.com/office/powerpoint/2010/main" val="1222522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rgbClr val="FFFF00"/>
                </a:solidFill>
              </a:rPr>
              <a:t>СВАКИ ТРЕЋИ </a:t>
            </a:r>
            <a:r>
              <a:rPr lang="sr-Cyrl-RS" sz="4000" b="1" dirty="0" smtClean="0">
                <a:solidFill>
                  <a:schemeClr val="bg1"/>
                </a:solidFill>
              </a:rPr>
              <a:t>залогај хране директно зависи од пчела, </a:t>
            </a:r>
          </a:p>
          <a:p>
            <a:r>
              <a:rPr lang="sr-Cyrl-RS" sz="4000" b="1" dirty="0" smtClean="0">
                <a:solidFill>
                  <a:schemeClr val="bg1"/>
                </a:solidFill>
              </a:rPr>
              <a:t>а </a:t>
            </a:r>
            <a:r>
              <a:rPr lang="sr-Cyrl-RS" sz="4000" b="1" dirty="0" smtClean="0">
                <a:solidFill>
                  <a:srgbClr val="FFFF00"/>
                </a:solidFill>
              </a:rPr>
              <a:t>СВАКИ ДРУГИ </a:t>
            </a:r>
            <a:r>
              <a:rPr lang="sr-Cyrl-RS" sz="4000" b="1" dirty="0" smtClean="0">
                <a:solidFill>
                  <a:schemeClr val="bg1"/>
                </a:solidFill>
              </a:rPr>
              <a:t>индиректно! </a:t>
            </a:r>
            <a:endParaRPr lang="sr-Cyrl-RS" sz="4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357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У Србији су забележена класична и сублетална тровања пчела... </a:t>
            </a:r>
          </a:p>
          <a:p>
            <a:endParaRPr lang="sr-Cyrl-RS" sz="4000" b="1" dirty="0">
              <a:solidFill>
                <a:schemeClr val="bg1"/>
              </a:solidFill>
            </a:endParaRPr>
          </a:p>
          <a:p>
            <a:r>
              <a:rPr lang="sr-Cyrl-RS" sz="4000" b="1" dirty="0" smtClean="0">
                <a:solidFill>
                  <a:srgbClr val="FFFF00"/>
                </a:solidFill>
              </a:rPr>
              <a:t>И класична је тешко доказати, о сублеталним да не говоримо! </a:t>
            </a:r>
          </a:p>
        </p:txBody>
      </p:sp>
    </p:spTree>
    <p:extLst>
      <p:ext uri="{BB962C8B-B14F-4D97-AF65-F5344CB8AC3E}">
        <p14:creationId xmlns:p14="http://schemas.microsoft.com/office/powerpoint/2010/main" val="454151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2014. </a:t>
            </a:r>
            <a:r>
              <a:rPr lang="sr-Cyrl-RS" sz="4000" b="1" dirty="0" smtClean="0">
                <a:solidFill>
                  <a:schemeClr val="bg1"/>
                </a:solidFill>
              </a:rPr>
              <a:t>је доказано да хлороталонил (иначе фунгицид), ако би деловали заједно на пчеле са кумафосом (користи се за сузбијање пчелињег паразита варое), имају </a:t>
            </a:r>
            <a:r>
              <a:rPr lang="sr-Cyrl-RS" sz="4000" b="1" dirty="0" smtClean="0">
                <a:solidFill>
                  <a:srgbClr val="FFFF00"/>
                </a:solidFill>
              </a:rPr>
              <a:t>4 ПУТА </a:t>
            </a:r>
            <a:r>
              <a:rPr lang="sr-Cyrl-RS" sz="4000" b="1" dirty="0" smtClean="0">
                <a:solidFill>
                  <a:schemeClr val="bg1"/>
                </a:solidFill>
              </a:rPr>
              <a:t>јачу отровност по пчеле, од очекиване! </a:t>
            </a:r>
            <a:endParaRPr lang="sr-Cyrl-RS" sz="4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2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КОЈА ЛАБОРАТОРИЈА то може доказати? </a:t>
            </a:r>
          </a:p>
          <a:p>
            <a:endParaRPr lang="sr-Cyrl-RS" sz="4000" b="1" dirty="0">
              <a:solidFill>
                <a:schemeClr val="bg1"/>
              </a:solidFill>
            </a:endParaRPr>
          </a:p>
          <a:p>
            <a:pPr algn="r"/>
            <a:r>
              <a:rPr lang="sr-Cyrl-RS" sz="9600" b="1" dirty="0" smtClean="0">
                <a:solidFill>
                  <a:srgbClr val="FFFF00"/>
                </a:solidFill>
              </a:rPr>
              <a:t>НИЈЕДНА! </a:t>
            </a:r>
          </a:p>
        </p:txBody>
      </p:sp>
    </p:spTree>
    <p:extLst>
      <p:ext uri="{BB962C8B-B14F-4D97-AF65-F5344CB8AC3E}">
        <p14:creationId xmlns:p14="http://schemas.microsoft.com/office/powerpoint/2010/main" val="4162878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rgbClr val="FFFF00"/>
                </a:solidFill>
              </a:rPr>
              <a:t>ЗАТО</a:t>
            </a:r>
            <a:r>
              <a:rPr lang="sr-Cyrl-RS" sz="4000" b="1" dirty="0" smtClean="0">
                <a:solidFill>
                  <a:schemeClr val="bg1"/>
                </a:solidFill>
              </a:rPr>
              <a:t> је неопходно да примена пестицида буде контролисана и у свему у складу са упутством за примену и законом! </a:t>
            </a:r>
            <a:endParaRPr lang="sr-Cyrl-RS" sz="4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34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84856" y="1764405"/>
            <a:ext cx="939194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Пчела је </a:t>
            </a:r>
            <a:r>
              <a:rPr lang="sr-Cyrl-RS" sz="4000" b="1" dirty="0" smtClean="0">
                <a:solidFill>
                  <a:srgbClr val="FF0000"/>
                </a:solidFill>
              </a:rPr>
              <a:t>ЈЕДИНИ</a:t>
            </a:r>
            <a:r>
              <a:rPr lang="sr-Cyrl-RS" sz="4000" b="1" dirty="0" smtClean="0">
                <a:solidFill>
                  <a:schemeClr val="bg1"/>
                </a:solidFill>
              </a:rPr>
              <a:t> инсект </a:t>
            </a:r>
          </a:p>
          <a:p>
            <a:r>
              <a:rPr lang="sr-Cyrl-RS" sz="4000" b="1" dirty="0" smtClean="0">
                <a:solidFill>
                  <a:schemeClr val="bg1"/>
                </a:solidFill>
              </a:rPr>
              <a:t>који производи </a:t>
            </a:r>
          </a:p>
          <a:p>
            <a:r>
              <a:rPr lang="sr-Cyrl-RS" sz="4000" b="1" dirty="0" smtClean="0">
                <a:solidFill>
                  <a:schemeClr val="bg1"/>
                </a:solidFill>
              </a:rPr>
              <a:t>храну за људе. </a:t>
            </a:r>
          </a:p>
          <a:p>
            <a:endParaRPr lang="sr-Cyrl-RS" sz="4000" b="1" dirty="0">
              <a:solidFill>
                <a:schemeClr val="bg1"/>
              </a:solidFill>
            </a:endParaRPr>
          </a:p>
          <a:p>
            <a:r>
              <a:rPr lang="sr-Cyrl-RS" sz="4000" b="1" dirty="0" smtClean="0">
                <a:solidFill>
                  <a:srgbClr val="FFFF00"/>
                </a:solidFill>
              </a:rPr>
              <a:t>Мед и други пчелињи </a:t>
            </a:r>
          </a:p>
          <a:p>
            <a:r>
              <a:rPr lang="sr-Cyrl-RS" sz="4000" b="1" dirty="0" smtClean="0">
                <a:solidFill>
                  <a:srgbClr val="FFFF00"/>
                </a:solidFill>
              </a:rPr>
              <a:t>производи су само </a:t>
            </a:r>
          </a:p>
          <a:p>
            <a:r>
              <a:rPr lang="sr-Cyrl-RS" sz="4000" b="1" dirty="0" smtClean="0">
                <a:solidFill>
                  <a:srgbClr val="FFFF00"/>
                </a:solidFill>
              </a:rPr>
              <a:t>1,5% до 3% од те хране! </a:t>
            </a:r>
          </a:p>
          <a:p>
            <a:endParaRPr lang="sr-Cyrl-RS" sz="4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163" y="1382446"/>
            <a:ext cx="2807595" cy="472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641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Већ дужи низ година </a:t>
            </a:r>
            <a:r>
              <a:rPr lang="sr-Cyrl-RS" sz="4000" b="1" dirty="0" smtClean="0">
                <a:solidFill>
                  <a:srgbClr val="FFFF00"/>
                </a:solidFill>
              </a:rPr>
              <a:t>ВЕЋИНА</a:t>
            </a:r>
            <a:r>
              <a:rPr lang="sr-Cyrl-RS" sz="4000" b="1" dirty="0" smtClean="0">
                <a:solidFill>
                  <a:schemeClr val="bg1"/>
                </a:solidFill>
              </a:rPr>
              <a:t> пчелара </a:t>
            </a:r>
            <a:r>
              <a:rPr lang="sr-Cyrl-RS" sz="4000" b="1" dirty="0" smtClean="0">
                <a:solidFill>
                  <a:srgbClr val="FFFF00"/>
                </a:solidFill>
              </a:rPr>
              <a:t>НЕ ПРИЈАВЉУЈЕ </a:t>
            </a:r>
            <a:r>
              <a:rPr lang="sr-Cyrl-RS" sz="4000" b="1" dirty="0" smtClean="0">
                <a:solidFill>
                  <a:schemeClr val="bg1"/>
                </a:solidFill>
              </a:rPr>
              <a:t>тровања, јер су изгубили поверење у надлежне органе, па је то посебан друштвени проблем! </a:t>
            </a:r>
            <a:r>
              <a:rPr lang="sr-Cyrl-RS" sz="4000" b="1" dirty="0" smtClean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9445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Доказивање тровања је изузетно тешко, у 99% случајева скоро немогуће по тренутним прописима и тренутним објективним капацитетима којима располажемо! </a:t>
            </a:r>
            <a:endParaRPr lang="sr-Cyrl-RS" sz="4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701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17054" y="1229933"/>
            <a:ext cx="95303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rgbClr val="FFFF00"/>
                </a:solidFill>
              </a:rPr>
              <a:t>ОДГОВОРНОСТ СВИХ ДРЖАВА </a:t>
            </a:r>
            <a:r>
              <a:rPr lang="sr-Cyrl-RS" sz="4000" b="1" dirty="0" smtClean="0">
                <a:solidFill>
                  <a:schemeClr val="bg1"/>
                </a:solidFill>
              </a:rPr>
              <a:t>света је да својим мерама </a:t>
            </a:r>
            <a:r>
              <a:rPr lang="sr-Cyrl-RS" sz="4000" b="1" dirty="0" smtClean="0">
                <a:solidFill>
                  <a:srgbClr val="FFFF00"/>
                </a:solidFill>
              </a:rPr>
              <a:t>СТИМУЛИШУ</a:t>
            </a:r>
            <a:r>
              <a:rPr lang="sr-Cyrl-RS" sz="4000" b="1" dirty="0" smtClean="0">
                <a:solidFill>
                  <a:schemeClr val="bg1"/>
                </a:solidFill>
              </a:rPr>
              <a:t> пчеларе да се баве пчеларством, јер ако одустану (као што одустају због </a:t>
            </a:r>
            <a:r>
              <a:rPr lang="sr-Cyrl-RS" sz="4000" b="1" dirty="0" smtClean="0">
                <a:solidFill>
                  <a:srgbClr val="FFFF00"/>
                </a:solidFill>
              </a:rPr>
              <a:t>тровања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sr-Cyrl-RS" sz="4000" b="1" dirty="0">
                <a:solidFill>
                  <a:schemeClr val="bg1"/>
                </a:solidFill>
              </a:rPr>
              <a:t>и</a:t>
            </a:r>
            <a:r>
              <a:rPr lang="sr-Cyrl-R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</a:rPr>
              <a:t>unfriendly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sr-Cyrl-RS" sz="4000" b="1" dirty="0" smtClean="0">
                <a:solidFill>
                  <a:srgbClr val="FFFF00"/>
                </a:solidFill>
              </a:rPr>
              <a:t>прописа</a:t>
            </a:r>
            <a:r>
              <a:rPr lang="sr-Cyrl-RS" sz="4000" b="1" dirty="0" smtClean="0">
                <a:solidFill>
                  <a:schemeClr val="bg1"/>
                </a:solidFill>
              </a:rPr>
              <a:t> широм света), следи нам свеопшта катастрофа! </a:t>
            </a:r>
            <a:endParaRPr lang="sr-Cyrl-RS" sz="4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57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29933" y="1751527"/>
            <a:ext cx="95303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rgbClr val="FFFF00"/>
                </a:solidFill>
              </a:rPr>
              <a:t>Зато Србија приликом доношења свих прописа везаних за пчеларство треба да се труди да пчеларима </a:t>
            </a:r>
            <a:r>
              <a:rPr lang="sr-Cyrl-RS" sz="4000" b="1" dirty="0" smtClean="0">
                <a:solidFill>
                  <a:schemeClr val="bg1"/>
                </a:solidFill>
              </a:rPr>
              <a:t>олакша</a:t>
            </a:r>
            <a:r>
              <a:rPr lang="sr-Cyrl-RS" sz="4000" b="1" dirty="0" smtClean="0">
                <a:solidFill>
                  <a:srgbClr val="FFFF00"/>
                </a:solidFill>
              </a:rPr>
              <a:t>, а не отежа пчеларење... </a:t>
            </a:r>
          </a:p>
        </p:txBody>
      </p:sp>
    </p:spTree>
    <p:extLst>
      <p:ext uri="{BB962C8B-B14F-4D97-AF65-F5344CB8AC3E}">
        <p14:creationId xmlns:p14="http://schemas.microsoft.com/office/powerpoint/2010/main" val="3823497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Даља </a:t>
            </a:r>
            <a:r>
              <a:rPr lang="sr-Cyrl-RS" sz="4000" b="1" dirty="0" smtClean="0">
                <a:solidFill>
                  <a:srgbClr val="FFFF00"/>
                </a:solidFill>
              </a:rPr>
              <a:t>НЕКРИТИЧКА И НЕСАНКЦИОНИСАНА </a:t>
            </a:r>
            <a:r>
              <a:rPr lang="sr-Cyrl-RS" sz="4000" b="1" dirty="0" smtClean="0">
                <a:solidFill>
                  <a:schemeClr val="bg1"/>
                </a:solidFill>
              </a:rPr>
              <a:t>примена пестицида, као и њихова примена супротна разуму, довешће нас у безизлазну ситуацију! </a:t>
            </a:r>
            <a:endParaRPr lang="sr-Cyrl-RS" sz="4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822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СПОС је учинио све што је у његовој моћи... </a:t>
            </a:r>
          </a:p>
        </p:txBody>
      </p:sp>
    </p:spTree>
    <p:extLst>
      <p:ext uri="{BB962C8B-B14F-4D97-AF65-F5344CB8AC3E}">
        <p14:creationId xmlns:p14="http://schemas.microsoft.com/office/powerpoint/2010/main" val="20307174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Основали смо </a:t>
            </a:r>
            <a:r>
              <a:rPr lang="sr-Cyrl-RS" sz="4000" b="1" dirty="0" smtClean="0">
                <a:solidFill>
                  <a:srgbClr val="FFFF00"/>
                </a:solidFill>
              </a:rPr>
              <a:t>Одбор за заштиту пчела од тровања</a:t>
            </a:r>
            <a:r>
              <a:rPr lang="sr-Cyrl-RS" sz="4000" b="1" dirty="0" smtClean="0">
                <a:solidFill>
                  <a:schemeClr val="bg1"/>
                </a:solidFill>
              </a:rPr>
              <a:t>, који успешно ради већ трећу годину... </a:t>
            </a:r>
            <a:endParaRPr lang="sr-Cyrl-RS" sz="4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182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Издали смо </a:t>
            </a:r>
            <a:r>
              <a:rPr lang="sr-Cyrl-RS" sz="4000" b="1" dirty="0" smtClean="0">
                <a:solidFill>
                  <a:srgbClr val="FFFF00"/>
                </a:solidFill>
              </a:rPr>
              <a:t>УПУТСТВО</a:t>
            </a:r>
            <a:r>
              <a:rPr lang="sr-Cyrl-RS" sz="4000" b="1" dirty="0" smtClean="0">
                <a:solidFill>
                  <a:schemeClr val="bg1"/>
                </a:solidFill>
              </a:rPr>
              <a:t> за поступање у случају тровања пчела и поделили га свим члановима... </a:t>
            </a:r>
            <a:endParaRPr lang="sr-Cyrl-RS" sz="4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981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У сарадњи са државом установљена је </a:t>
            </a:r>
            <a:r>
              <a:rPr lang="sr-Cyrl-RS" sz="4000" b="1" dirty="0" smtClean="0">
                <a:solidFill>
                  <a:srgbClr val="FFFF00"/>
                </a:solidFill>
              </a:rPr>
              <a:t>ПРОЦЕДУРА</a:t>
            </a:r>
            <a:r>
              <a:rPr lang="sr-Cyrl-RS" sz="4000" b="1" dirty="0" smtClean="0">
                <a:solidFill>
                  <a:schemeClr val="bg1"/>
                </a:solidFill>
              </a:rPr>
              <a:t> поступања и надлежности фитосанитарне и ветеринарске инспекције у случају тровања пчела... </a:t>
            </a:r>
            <a:endParaRPr lang="sr-Cyrl-RS" sz="4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750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На жалост, још увек смо далеко од циља... </a:t>
            </a:r>
          </a:p>
          <a:p>
            <a:r>
              <a:rPr lang="sr-Cyrl-RS" sz="4800" b="1" dirty="0" smtClean="0">
                <a:solidFill>
                  <a:schemeClr val="bg1"/>
                </a:solidFill>
              </a:rPr>
              <a:t>Међутим, </a:t>
            </a:r>
            <a:r>
              <a:rPr lang="sr-Cyrl-RS" sz="4800" b="1" dirty="0" smtClean="0">
                <a:solidFill>
                  <a:srgbClr val="FFFF00"/>
                </a:solidFill>
              </a:rPr>
              <a:t>никада му нисмо били ближи</a:t>
            </a:r>
            <a:r>
              <a:rPr lang="sr-Cyrl-RS" sz="4800" b="1" dirty="0" smtClean="0">
                <a:solidFill>
                  <a:schemeClr val="bg1"/>
                </a:solidFill>
              </a:rPr>
              <a:t> у нашој историји! </a:t>
            </a:r>
            <a:endParaRPr lang="sr-Cyrl-RS" sz="48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48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39194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rgbClr val="FFFF00"/>
                </a:solidFill>
              </a:rPr>
              <a:t>Последња</a:t>
            </a:r>
            <a:r>
              <a:rPr lang="sr-Cyrl-RS" sz="4000" b="1" dirty="0" smtClean="0">
                <a:solidFill>
                  <a:schemeClr val="bg1"/>
                </a:solidFill>
              </a:rPr>
              <a:t> званична процена ФАО:</a:t>
            </a:r>
          </a:p>
          <a:p>
            <a:endParaRPr lang="sr-Cyrl-RS" sz="4000" b="1" dirty="0" smtClean="0">
              <a:solidFill>
                <a:schemeClr val="bg1"/>
              </a:solidFill>
            </a:endParaRPr>
          </a:p>
          <a:p>
            <a:r>
              <a:rPr lang="sr-Cyrl-RS" sz="4000" b="1" dirty="0" smtClean="0">
                <a:solidFill>
                  <a:schemeClr val="bg1"/>
                </a:solidFill>
              </a:rPr>
              <a:t>Пчеле годишње подижу приносе у пољопривреди за </a:t>
            </a:r>
            <a:r>
              <a:rPr lang="sr-Cyrl-RS" sz="4000" b="1" dirty="0" smtClean="0">
                <a:solidFill>
                  <a:srgbClr val="FFFF00"/>
                </a:solidFill>
              </a:rPr>
              <a:t>153 МИЛИЈАРДЕ </a:t>
            </a:r>
            <a:r>
              <a:rPr lang="sr-Cyrl-RS" sz="4000" b="1" dirty="0" smtClean="0">
                <a:solidFill>
                  <a:schemeClr val="bg1"/>
                </a:solidFill>
              </a:rPr>
              <a:t>евра на светском нивоу </a:t>
            </a:r>
            <a:endParaRPr lang="sr-Cyrl-R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125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rgbClr val="FFFF00"/>
                </a:solidFill>
              </a:rPr>
              <a:t>ПРВИ КОРАК </a:t>
            </a:r>
            <a:r>
              <a:rPr lang="sr-Cyrl-RS" sz="4000" b="1" dirty="0" smtClean="0">
                <a:solidFill>
                  <a:schemeClr val="bg1"/>
                </a:solidFill>
              </a:rPr>
              <a:t>је учињен... </a:t>
            </a:r>
          </a:p>
          <a:p>
            <a:endParaRPr lang="sr-Cyrl-R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172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Захваљујемо се НАЛЕД-у на додељеном пројекту јавно-приватног дијалога који управо спроводимо... </a:t>
            </a:r>
          </a:p>
          <a:p>
            <a:endParaRPr lang="sr-Cyrl-R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2988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Захваљујемо се свим надлежним државним органима који такође учествују у овом пројекту, и са којима сарадња свакодневно јача... </a:t>
            </a:r>
          </a:p>
          <a:p>
            <a:endParaRPr lang="sr-Cyrl-R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4382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6600" b="1" dirty="0" smtClean="0">
                <a:solidFill>
                  <a:srgbClr val="FFFF00"/>
                </a:solidFill>
              </a:rPr>
              <a:t>Наше пчеле </a:t>
            </a:r>
            <a:r>
              <a:rPr lang="sr-Cyrl-RS" sz="6600" b="1" dirty="0" smtClean="0">
                <a:solidFill>
                  <a:schemeClr val="bg1"/>
                </a:solidFill>
              </a:rPr>
              <a:t>и </a:t>
            </a:r>
            <a:r>
              <a:rPr lang="sr-Cyrl-RS" sz="6600" b="1" dirty="0" smtClean="0">
                <a:solidFill>
                  <a:srgbClr val="FFFF00"/>
                </a:solidFill>
              </a:rPr>
              <a:t>ваша храна </a:t>
            </a:r>
            <a:r>
              <a:rPr lang="sr-Cyrl-RS" sz="6600" b="1" dirty="0" smtClean="0">
                <a:solidFill>
                  <a:schemeClr val="bg1"/>
                </a:solidFill>
              </a:rPr>
              <a:t>сада имају НАДУ...</a:t>
            </a:r>
          </a:p>
          <a:p>
            <a:endParaRPr lang="sr-Cyrl-RS" sz="6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2003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89785"/>
            <a:ext cx="95303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УКЉУЧИМО СЕ СВИ да спасимо не само наше пчеле, већ </a:t>
            </a:r>
            <a:r>
              <a:rPr lang="sr-Cyrl-RS" sz="4000" b="1" dirty="0" smtClean="0">
                <a:solidFill>
                  <a:srgbClr val="FFFF00"/>
                </a:solidFill>
              </a:rPr>
              <a:t>НАШУ ДЕЦУ И ЊИХОВУ БУДУЋНОСТ</a:t>
            </a:r>
            <a:r>
              <a:rPr lang="sr-Cyrl-RS" sz="4000" b="1" dirty="0" smtClean="0">
                <a:solidFill>
                  <a:schemeClr val="bg1"/>
                </a:solidFill>
              </a:rPr>
              <a:t>! </a:t>
            </a:r>
          </a:p>
          <a:p>
            <a:endParaRPr lang="sr-Cyrl-RS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718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Не треба нам Алберт Ајнштајн да бисмо схватили да су пчеле окосница живота и исхране на планети Земљи... </a:t>
            </a:r>
          </a:p>
        </p:txBody>
      </p:sp>
    </p:spTree>
    <p:extLst>
      <p:ext uri="{BB962C8B-B14F-4D97-AF65-F5344CB8AC3E}">
        <p14:creationId xmlns:p14="http://schemas.microsoft.com/office/powerpoint/2010/main" val="11292348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5303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5400" b="1" dirty="0" smtClean="0">
                <a:solidFill>
                  <a:srgbClr val="FFFF00"/>
                </a:solidFill>
              </a:rPr>
              <a:t>КОЛИКО ЗНАМ</a:t>
            </a:r>
            <a:r>
              <a:rPr lang="sr-Cyrl-RS" sz="5400" b="1" dirty="0" smtClean="0">
                <a:solidFill>
                  <a:schemeClr val="bg1"/>
                </a:solidFill>
              </a:rPr>
              <a:t>, резервну планету као ни резервни живот </a:t>
            </a:r>
            <a:r>
              <a:rPr lang="sr-Cyrl-RS" sz="5400" b="1" dirty="0" smtClean="0">
                <a:solidFill>
                  <a:srgbClr val="FF0000"/>
                </a:solidFill>
              </a:rPr>
              <a:t>НЕМАМО</a:t>
            </a:r>
            <a:r>
              <a:rPr lang="sr-Cyrl-RS" sz="5400" b="1" dirty="0" smtClean="0">
                <a:solidFill>
                  <a:schemeClr val="bg1"/>
                </a:solidFill>
              </a:rPr>
              <a:t>! </a:t>
            </a:r>
          </a:p>
          <a:p>
            <a:endParaRPr lang="sr-Cyrl-RS" sz="5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7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3919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У Србији је то 148 милиона евра, односно </a:t>
            </a:r>
            <a:r>
              <a:rPr lang="sr-Cyrl-RS" sz="4000" b="1" dirty="0" smtClean="0">
                <a:solidFill>
                  <a:srgbClr val="FFFF00"/>
                </a:solidFill>
              </a:rPr>
              <a:t>226 милиона </a:t>
            </a:r>
            <a:r>
              <a:rPr lang="sr-Cyrl-RS" sz="4000" b="1" dirty="0" smtClean="0">
                <a:solidFill>
                  <a:schemeClr val="bg1"/>
                </a:solidFill>
              </a:rPr>
              <a:t>евра! </a:t>
            </a:r>
            <a:endParaRPr lang="sr-Cyrl-R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16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3919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Једна кошница подиже приносе околних пољопривредника за 370 евра, односно </a:t>
            </a:r>
            <a:r>
              <a:rPr lang="sr-Cyrl-RS" sz="4000" b="1" dirty="0" smtClean="0">
                <a:solidFill>
                  <a:srgbClr val="FFFF00"/>
                </a:solidFill>
              </a:rPr>
              <a:t>566 евра</a:t>
            </a:r>
            <a:r>
              <a:rPr lang="sr-Cyrl-RS" sz="4000" b="1" dirty="0" smtClean="0">
                <a:solidFill>
                  <a:schemeClr val="bg1"/>
                </a:solidFill>
              </a:rPr>
              <a:t>! </a:t>
            </a:r>
            <a:endParaRPr lang="sr-Cyrl-R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427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3919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И ПОРЕД СВЕГА ТОГА, </a:t>
            </a:r>
          </a:p>
          <a:p>
            <a:r>
              <a:rPr lang="sr-Cyrl-RS" sz="4000" b="1" dirty="0" smtClean="0">
                <a:solidFill>
                  <a:srgbClr val="FFFF00"/>
                </a:solidFill>
              </a:rPr>
              <a:t>ОГРОМНА</a:t>
            </a:r>
            <a:r>
              <a:rPr lang="sr-Cyrl-RS" sz="4000" b="1" dirty="0" smtClean="0">
                <a:solidFill>
                  <a:schemeClr val="bg1"/>
                </a:solidFill>
              </a:rPr>
              <a:t> већина становништва уопште не схвата значај пчела!</a:t>
            </a:r>
            <a:endParaRPr lang="sr-Cyrl-R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242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59099" y="1468192"/>
            <a:ext cx="102000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rgbClr val="FFFF00"/>
                </a:solidFill>
              </a:rPr>
              <a:t>НЕ СХВАТАЈУ НИ ПОЉОПРИВРЕДНИЦИ</a:t>
            </a:r>
            <a:r>
              <a:rPr lang="sr-Cyrl-RS" sz="4000" b="1" dirty="0" smtClean="0">
                <a:solidFill>
                  <a:schemeClr val="bg1"/>
                </a:solidFill>
              </a:rPr>
              <a:t>, којима егзистенција значајно зависи од пчела! </a:t>
            </a:r>
          </a:p>
          <a:p>
            <a:endParaRPr lang="sr-Cyrl-RS" sz="4000" b="1" dirty="0" smtClean="0">
              <a:solidFill>
                <a:schemeClr val="bg1"/>
              </a:solidFill>
            </a:endParaRPr>
          </a:p>
          <a:p>
            <a:r>
              <a:rPr lang="sr-Cyrl-RS" sz="4000" b="1" dirty="0" smtClean="0">
                <a:solidFill>
                  <a:schemeClr val="bg1"/>
                </a:solidFill>
              </a:rPr>
              <a:t>Влада свеопште незнање и незаинтересованост, као и у многим сферама модерног друштва... </a:t>
            </a:r>
            <a:endParaRPr lang="sr-Cyrl-R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647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2964" y="1474631"/>
            <a:ext cx="939194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Имали смо и случајеве да неки пољопривредници у своје прскалице додају ШЕЋЕР, како би „привукли“ пчеле да им опраше воће... </a:t>
            </a:r>
            <a:endParaRPr lang="sr-Cyrl-R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683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4327" y="1976907"/>
            <a:ext cx="939194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</a:rPr>
              <a:t>Пчеле се нежално убијају...</a:t>
            </a:r>
          </a:p>
          <a:p>
            <a:r>
              <a:rPr lang="sr-Cyrl-RS" sz="4000" b="1" dirty="0" smtClean="0">
                <a:solidFill>
                  <a:schemeClr val="bg1"/>
                </a:solidFill>
              </a:rPr>
              <a:t>Падају приноси... </a:t>
            </a:r>
          </a:p>
          <a:p>
            <a:r>
              <a:rPr lang="sr-Cyrl-RS" sz="4000" b="1" dirty="0" smtClean="0">
                <a:solidFill>
                  <a:schemeClr val="bg1"/>
                </a:solidFill>
              </a:rPr>
              <a:t>Смањује се количина хране... </a:t>
            </a:r>
          </a:p>
          <a:p>
            <a:r>
              <a:rPr lang="sr-Cyrl-RS" sz="4000" b="1" dirty="0" smtClean="0">
                <a:solidFill>
                  <a:schemeClr val="bg1"/>
                </a:solidFill>
              </a:rPr>
              <a:t>Становника је све више...</a:t>
            </a:r>
          </a:p>
          <a:p>
            <a:r>
              <a:rPr lang="sr-Cyrl-RS" sz="4000" b="1" dirty="0" smtClean="0">
                <a:solidFill>
                  <a:srgbClr val="FFFF00"/>
                </a:solidFill>
              </a:rPr>
              <a:t>Почиње глад... </a:t>
            </a:r>
            <a:endParaRPr lang="sr-Cyrl-R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871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85</TotalTime>
  <Words>678</Words>
  <Application>Microsoft Office PowerPoint</Application>
  <PresentationFormat>Widescreen</PresentationFormat>
  <Paragraphs>64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Century Gothic</vt:lpstr>
      <vt:lpstr>Wingdings 3</vt:lpstr>
      <vt:lpstr>Ion Boardroom</vt:lpstr>
      <vt:lpstr>ТРОВАЊЕ ПЧЕЛА  У СРБИЈИ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ТРОВАЊЕ ПЧЕЛА  У СРБИЈИ</dc:title>
  <dc:creator>Rodoljub Zivadinovic</dc:creator>
  <cp:lastModifiedBy>Rodoljub Zivadinovic</cp:lastModifiedBy>
  <cp:revision>20</cp:revision>
  <dcterms:created xsi:type="dcterms:W3CDTF">2019-03-05T07:17:52Z</dcterms:created>
  <dcterms:modified xsi:type="dcterms:W3CDTF">2019-03-05T08:43:20Z</dcterms:modified>
</cp:coreProperties>
</file>